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A1134-344E-4CDE-83AC-7B3D7ACE5D8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07622-ED5D-419A-BEE0-90F9652607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5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7622-ED5D-419A-BEE0-90F9652607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5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7622-ED5D-419A-BEE0-90F9652607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43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7622-ED5D-419A-BEE0-90F9652607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17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7622-ED5D-419A-BEE0-90F9652607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11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7622-ED5D-419A-BEE0-90F9652607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49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7622-ED5D-419A-BEE0-90F9652607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9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1222-5201-40B9-95F9-11756C343CEA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F052-FE61-4603-8494-CE77D7F24B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96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1222-5201-40B9-95F9-11756C343CEA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F052-FE61-4603-8494-CE77D7F24B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26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1222-5201-40B9-95F9-11756C343CEA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F052-FE61-4603-8494-CE77D7F24B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81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1222-5201-40B9-95F9-11756C343CEA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F052-FE61-4603-8494-CE77D7F24B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08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1222-5201-40B9-95F9-11756C343CEA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F052-FE61-4603-8494-CE77D7F24B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49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1222-5201-40B9-95F9-11756C343CEA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F052-FE61-4603-8494-CE77D7F24B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95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1222-5201-40B9-95F9-11756C343CEA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F052-FE61-4603-8494-CE77D7F24B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26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1222-5201-40B9-95F9-11756C343CEA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F052-FE61-4603-8494-CE77D7F24B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47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1222-5201-40B9-95F9-11756C343CEA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F052-FE61-4603-8494-CE77D7F24B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39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1222-5201-40B9-95F9-11756C343CEA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F052-FE61-4603-8494-CE77D7F24B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82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1222-5201-40B9-95F9-11756C343CEA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F052-FE61-4603-8494-CE77D7F24B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80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F1222-5201-40B9-95F9-11756C343CEA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5F052-FE61-4603-8494-CE77D7F24B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75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779" y="3021037"/>
            <a:ext cx="115064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w Cen MT" panose="020B0602020104020603" pitchFamily="34" charset="0"/>
              </a:rPr>
              <a:t>Synthesis of Activated Carbon/Sodium Alginate Composites for Wastewater Treatment </a:t>
            </a:r>
            <a:endParaRPr lang="fr-FR" sz="3000" dirty="0">
              <a:solidFill>
                <a:schemeClr val="accent1">
                  <a:lumMod val="75000"/>
                </a:schemeClr>
              </a:solidFill>
              <a:effectLst/>
              <a:latin typeface="Tw Cen MT" panose="020B0602020104020603" pitchFamily="34" charset="0"/>
              <a:ea typeface="Tw Cen MT" panose="020B0602020104020603" pitchFamily="34" charset="0"/>
              <a:cs typeface="Tw Cen MT" panose="020B0602020104020603" pitchFamily="34" charset="0"/>
            </a:endParaRPr>
          </a:p>
        </p:txBody>
      </p:sp>
      <p:pic>
        <p:nvPicPr>
          <p:cNvPr id="5" name="Picture 2" descr="Faculté des Sciences Semlalia Marrakech | Facebook">
            <a:extLst>
              <a:ext uri="{FF2B5EF4-FFF2-40B4-BE49-F238E27FC236}">
                <a16:creationId xmlns:a16="http://schemas.microsoft.com/office/drawing/2014/main" xmlns="" id="{358E8B8A-6A11-4E64-A1BF-7EF4DCA6B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603" y="-1"/>
            <a:ext cx="3537397" cy="152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5" y="0"/>
            <a:ext cx="3261643" cy="142094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1523977"/>
            <a:ext cx="12192000" cy="64633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SMACUMED International Conference on Water-Energy-Food-Ecosystem Nexus in the Mediterranean </a:t>
            </a:r>
            <a:r>
              <a:rPr lang="en-US" b="1" dirty="0" smtClean="0"/>
              <a:t>Region</a:t>
            </a:r>
          </a:p>
          <a:p>
            <a:pPr algn="ctr"/>
            <a:r>
              <a:rPr lang="en-US" b="1" dirty="0" smtClean="0"/>
              <a:t> </a:t>
            </a:r>
            <a:r>
              <a:rPr lang="en-US" b="1" dirty="0"/>
              <a:t>(WEFE 2023)</a:t>
            </a:r>
            <a:endParaRPr lang="fr-FR" sz="28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761408" y="4701669"/>
            <a:ext cx="5430592" cy="196977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2400" b="1" dirty="0" smtClean="0"/>
              <a:t>By </a:t>
            </a:r>
            <a:r>
              <a:rPr lang="fr-FR" sz="2400" b="1" dirty="0" err="1" smtClean="0"/>
              <a:t>Yaacoubi</a:t>
            </a:r>
            <a:r>
              <a:rPr lang="fr-FR" sz="2400" b="1" dirty="0" smtClean="0"/>
              <a:t> Fatima </a:t>
            </a:r>
            <a:r>
              <a:rPr lang="fr-FR" sz="2400" b="1" dirty="0" err="1" smtClean="0"/>
              <a:t>Ezzahra</a:t>
            </a:r>
            <a:endParaRPr lang="fr-FR" sz="2400" b="1" dirty="0" smtClean="0"/>
          </a:p>
          <a:p>
            <a:endParaRPr lang="fr-FR" dirty="0" smtClean="0"/>
          </a:p>
          <a:p>
            <a:r>
              <a:rPr lang="fr-FR" sz="2000" dirty="0" err="1" smtClean="0"/>
              <a:t>PhD</a:t>
            </a:r>
            <a:r>
              <a:rPr lang="fr-FR" sz="2000" dirty="0" smtClean="0"/>
              <a:t> candidate</a:t>
            </a:r>
          </a:p>
          <a:p>
            <a:r>
              <a:rPr lang="fr-FR" sz="2000" dirty="0" err="1" smtClean="0"/>
              <a:t>Laboratory</a:t>
            </a:r>
            <a:r>
              <a:rPr lang="fr-FR" sz="2000" dirty="0" smtClean="0"/>
              <a:t> of </a:t>
            </a:r>
            <a:r>
              <a:rPr lang="fr-FR" sz="2000" dirty="0" err="1" smtClean="0"/>
              <a:t>applied</a:t>
            </a:r>
            <a:r>
              <a:rPr lang="fr-FR" sz="2000" dirty="0" smtClean="0"/>
              <a:t> </a:t>
            </a:r>
            <a:r>
              <a:rPr lang="fr-FR" sz="2000" dirty="0" err="1" smtClean="0"/>
              <a:t>chemistry</a:t>
            </a:r>
            <a:r>
              <a:rPr lang="fr-FR" sz="2000" dirty="0" smtClean="0"/>
              <a:t> and </a:t>
            </a:r>
            <a:r>
              <a:rPr lang="fr-FR" sz="2000" dirty="0" err="1" smtClean="0"/>
              <a:t>biomass</a:t>
            </a:r>
            <a:endParaRPr lang="fr-FR" sz="2000" dirty="0"/>
          </a:p>
          <a:p>
            <a:r>
              <a:rPr lang="fr-FR" sz="2000" dirty="0" err="1" smtClean="0"/>
              <a:t>Department</a:t>
            </a:r>
            <a:r>
              <a:rPr lang="fr-FR" sz="2000" dirty="0" smtClean="0"/>
              <a:t> of </a:t>
            </a:r>
            <a:r>
              <a:rPr lang="fr-FR" sz="2000" dirty="0" err="1" smtClean="0"/>
              <a:t>chemistry</a:t>
            </a:r>
            <a:r>
              <a:rPr lang="fr-FR" sz="2000" dirty="0" smtClean="0"/>
              <a:t>,</a:t>
            </a:r>
          </a:p>
          <a:p>
            <a:r>
              <a:rPr lang="fr-FR" sz="2000" dirty="0" err="1" smtClean="0"/>
              <a:t>Faculty</a:t>
            </a:r>
            <a:r>
              <a:rPr lang="fr-FR" sz="2000" dirty="0" smtClean="0"/>
              <a:t> of sciences </a:t>
            </a:r>
            <a:r>
              <a:rPr lang="fr-FR" sz="2000" dirty="0" err="1" smtClean="0"/>
              <a:t>Semlalia-Marrakesh</a:t>
            </a:r>
            <a:r>
              <a:rPr lang="fr-FR" sz="2000" dirty="0" smtClean="0"/>
              <a:t> (FSSM)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2" r="6826" b="12676"/>
          <a:stretch/>
        </p:blipFill>
        <p:spPr>
          <a:xfrm>
            <a:off x="488891" y="4559121"/>
            <a:ext cx="2395978" cy="224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8" y="655091"/>
            <a:ext cx="10959152" cy="551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2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/>
          <p:cNvGrpSpPr/>
          <p:nvPr/>
        </p:nvGrpSpPr>
        <p:grpSpPr>
          <a:xfrm>
            <a:off x="0" y="60306"/>
            <a:ext cx="12192000" cy="583638"/>
            <a:chOff x="0" y="60306"/>
            <a:chExt cx="12192000" cy="583638"/>
          </a:xfrm>
        </p:grpSpPr>
        <p:sp>
          <p:nvSpPr>
            <p:cNvPr id="5" name="ZoneTexte 4"/>
            <p:cNvSpPr txBox="1"/>
            <p:nvPr/>
          </p:nvSpPr>
          <p:spPr>
            <a:xfrm>
              <a:off x="358591" y="60306"/>
              <a:ext cx="30136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/>
                <a:t>INTRODUCTION </a:t>
              </a:r>
              <a:endParaRPr lang="fr-FR" sz="2800" b="1" dirty="0"/>
            </a:p>
          </p:txBody>
        </p:sp>
        <p:cxnSp>
          <p:nvCxnSpPr>
            <p:cNvPr id="7" name="Connecteur droit 6"/>
            <p:cNvCxnSpPr/>
            <p:nvPr/>
          </p:nvCxnSpPr>
          <p:spPr>
            <a:xfrm flipH="1">
              <a:off x="0" y="643944"/>
              <a:ext cx="12192000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49" y="1500285"/>
            <a:ext cx="9813701" cy="276895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01343" y="1017047"/>
            <a:ext cx="101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b="1" dirty="0" err="1" smtClean="0"/>
              <a:t>Valorization</a:t>
            </a:r>
            <a:r>
              <a:rPr lang="fr-FR" sz="2400" b="1" dirty="0" smtClean="0"/>
              <a:t> of </a:t>
            </a:r>
            <a:r>
              <a:rPr lang="fr-FR" sz="2400" b="1" dirty="0" err="1" smtClean="0"/>
              <a:t>biomass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derived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from</a:t>
            </a:r>
            <a:r>
              <a:rPr lang="fr-FR" sz="2400" b="1" dirty="0" smtClean="0"/>
              <a:t> </a:t>
            </a:r>
            <a:r>
              <a:rPr lang="en-US" sz="2400" b="1" dirty="0" smtClean="0"/>
              <a:t>local </a:t>
            </a:r>
            <a:r>
              <a:rPr lang="en-US" sz="2400" b="1" dirty="0" err="1"/>
              <a:t>lignocellulosic</a:t>
            </a:r>
            <a:r>
              <a:rPr lang="en-US" sz="2400" b="1" dirty="0"/>
              <a:t> agricultural waste 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2253803" y="3953814"/>
            <a:ext cx="1455312" cy="1210614"/>
            <a:chOff x="2253803" y="3953814"/>
            <a:chExt cx="1455312" cy="1210614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2253803" y="3953814"/>
              <a:ext cx="0" cy="1210614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>
              <a:off x="2253803" y="5164428"/>
              <a:ext cx="1455312" cy="0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938289"/>
              </p:ext>
            </p:extLst>
          </p:nvPr>
        </p:nvGraphicFramePr>
        <p:xfrm>
          <a:off x="3938385" y="4269242"/>
          <a:ext cx="4906677" cy="2465666"/>
        </p:xfrm>
        <a:graphic>
          <a:graphicData uri="http://schemas.openxmlformats.org/drawingml/2006/table">
            <a:tbl>
              <a:tblPr firstRow="1" lastRow="1" lastCol="1">
                <a:tableStyleId>{35758FB7-9AC5-4552-8A53-C91805E547FA}</a:tableStyleId>
              </a:tblPr>
              <a:tblGrid>
                <a:gridCol w="2821989"/>
                <a:gridCol w="2084688"/>
              </a:tblGrid>
              <a:tr h="352238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Chemical analysis (%)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2238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Lignin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37.8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52238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Hemicellulose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19.7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52238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Cellulose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17.8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52238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Volatile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70.5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52238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Ash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2.25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52238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Fixed Carbon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20.2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9758149" y="0"/>
            <a:ext cx="1925335" cy="643944"/>
            <a:chOff x="9758149" y="0"/>
            <a:chExt cx="1925335" cy="643944"/>
          </a:xfrm>
        </p:grpSpPr>
        <p:cxnSp>
          <p:nvCxnSpPr>
            <p:cNvPr id="3" name="Connecteur droit 2"/>
            <p:cNvCxnSpPr/>
            <p:nvPr/>
          </p:nvCxnSpPr>
          <p:spPr>
            <a:xfrm flipH="1">
              <a:off x="9758149" y="0"/>
              <a:ext cx="0" cy="64394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10322214" y="136318"/>
              <a:ext cx="13612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n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WEFE2023 </a:t>
              </a:r>
              <a:endParaRPr lang="fr-FR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2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55888"/>
            <a:ext cx="12192000" cy="588056"/>
            <a:chOff x="0" y="55888"/>
            <a:chExt cx="12192000" cy="588056"/>
          </a:xfrm>
        </p:grpSpPr>
        <p:sp>
          <p:nvSpPr>
            <p:cNvPr id="3" name="ZoneTexte 2"/>
            <p:cNvSpPr txBox="1"/>
            <p:nvPr/>
          </p:nvSpPr>
          <p:spPr>
            <a:xfrm>
              <a:off x="263291" y="55888"/>
              <a:ext cx="50227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err="1" smtClean="0"/>
                <a:t>Materials</a:t>
              </a:r>
              <a:r>
                <a:rPr lang="fr-FR" sz="2800" b="1" dirty="0" smtClean="0"/>
                <a:t> &amp; </a:t>
              </a:r>
              <a:r>
                <a:rPr lang="fr-FR" sz="2800" b="1" dirty="0" err="1" smtClean="0"/>
                <a:t>methods</a:t>
              </a:r>
              <a:r>
                <a:rPr lang="fr-FR" sz="2800" b="1" dirty="0" smtClean="0"/>
                <a:t> </a:t>
              </a:r>
              <a:endParaRPr lang="fr-FR" sz="2800" b="1" dirty="0"/>
            </a:p>
          </p:txBody>
        </p:sp>
        <p:cxnSp>
          <p:nvCxnSpPr>
            <p:cNvPr id="4" name="Connecteur droit 3"/>
            <p:cNvCxnSpPr/>
            <p:nvPr/>
          </p:nvCxnSpPr>
          <p:spPr>
            <a:xfrm flipH="1">
              <a:off x="0" y="643944"/>
              <a:ext cx="12192000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oneTexte 4"/>
          <p:cNvSpPr txBox="1"/>
          <p:nvPr/>
        </p:nvSpPr>
        <p:spPr>
          <a:xfrm>
            <a:off x="391369" y="783230"/>
            <a:ext cx="9366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 of activated carbon by chemical activation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2810899" y="1351370"/>
            <a:ext cx="9381101" cy="3401511"/>
            <a:chOff x="1112323" y="1883154"/>
            <a:chExt cx="9381101" cy="340151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1112323" y="1883154"/>
              <a:ext cx="2475153" cy="1124357"/>
            </a:xfrm>
            <a:prstGeom prst="roundRect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1. Impregnation of biomass using KOH </a:t>
              </a:r>
              <a:endParaRPr lang="en-US" sz="2000" b="1" dirty="0"/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3587477" y="2448698"/>
              <a:ext cx="1943999" cy="653750"/>
              <a:chOff x="3587477" y="2448698"/>
              <a:chExt cx="1943999" cy="653750"/>
            </a:xfrm>
          </p:grpSpPr>
          <p:cxnSp>
            <p:nvCxnSpPr>
              <p:cNvPr id="8" name="Connecteur droit 7"/>
              <p:cNvCxnSpPr/>
              <p:nvPr/>
            </p:nvCxnSpPr>
            <p:spPr>
              <a:xfrm>
                <a:off x="3587477" y="2448698"/>
                <a:ext cx="1943999" cy="0"/>
              </a:xfrm>
              <a:prstGeom prst="line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/>
              <p:nvPr/>
            </p:nvCxnSpPr>
            <p:spPr>
              <a:xfrm>
                <a:off x="5531476" y="2448698"/>
                <a:ext cx="0" cy="653750"/>
              </a:xfrm>
              <a:prstGeom prst="line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à coins arrondis 10"/>
                <p:cNvSpPr/>
                <p:nvPr/>
              </p:nvSpPr>
              <p:spPr>
                <a:xfrm>
                  <a:off x="4033483" y="3061317"/>
                  <a:ext cx="3287445" cy="1327033"/>
                </a:xfrm>
                <a:prstGeom prst="roundRect">
                  <a:avLst/>
                </a:prstGeom>
                <a:ln w="381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/>
                    <a:t>2. One-step activation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=700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±2, </m:t>
                        </m:r>
                      </m:oMath>
                    </m:oMathPara>
                  </a14:m>
                  <a:endParaRPr lang="fr-FR" sz="20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=30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  <m:r>
                          <a:rPr lang="fr-FR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fr-FR" sz="2000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=100 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𝑚𝑙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oMath>
                    </m:oMathPara>
                  </a14:m>
                  <a:endParaRPr lang="fr-FR" sz="2000" b="0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1" name="Rectangle à coins arrondis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483" y="3061317"/>
                  <a:ext cx="3287445" cy="1327033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 t="-1339" b="-1786"/>
                  </a:stretch>
                </a:blipFill>
                <a:ln w="381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e 12"/>
            <p:cNvGrpSpPr/>
            <p:nvPr/>
          </p:nvGrpSpPr>
          <p:grpSpPr>
            <a:xfrm>
              <a:off x="7320929" y="3714936"/>
              <a:ext cx="1833804" cy="673415"/>
              <a:chOff x="3562445" y="2387903"/>
              <a:chExt cx="1833804" cy="673415"/>
            </a:xfrm>
          </p:grpSpPr>
          <p:cxnSp>
            <p:nvCxnSpPr>
              <p:cNvPr id="14" name="Connecteur droit 13"/>
              <p:cNvCxnSpPr/>
              <p:nvPr/>
            </p:nvCxnSpPr>
            <p:spPr>
              <a:xfrm>
                <a:off x="3562445" y="2387903"/>
                <a:ext cx="1833092" cy="0"/>
              </a:xfrm>
              <a:prstGeom prst="line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5395537" y="2387903"/>
                <a:ext cx="712" cy="673415"/>
              </a:xfrm>
              <a:prstGeom prst="line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à coins arrondis 15"/>
            <p:cNvSpPr/>
            <p:nvPr/>
          </p:nvSpPr>
          <p:spPr>
            <a:xfrm>
              <a:off x="7814618" y="4388351"/>
              <a:ext cx="2678806" cy="896314"/>
            </a:xfrm>
            <a:prstGeom prst="roundRect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Washing and Drying</a:t>
              </a:r>
              <a:endParaRPr lang="en-US" sz="2000" b="1" dirty="0"/>
            </a:p>
          </p:txBody>
        </p:sp>
      </p:grp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/>
          <a:srcRect l="-312" t="-483" r="312" b="4904"/>
          <a:stretch/>
        </p:blipFill>
        <p:spPr>
          <a:xfrm>
            <a:off x="7788478" y="4879630"/>
            <a:ext cx="3792745" cy="1627544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 flipH="1">
            <a:off x="9758149" y="0"/>
            <a:ext cx="0" cy="6439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9297" y="4509459"/>
            <a:ext cx="2562225" cy="2367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3" name="Connecteur droit avec flèche 22"/>
          <p:cNvCxnSpPr/>
          <p:nvPr/>
        </p:nvCxnSpPr>
        <p:spPr>
          <a:xfrm>
            <a:off x="6096000" y="5683788"/>
            <a:ext cx="1368000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6"/>
          <a:srcRect t="15554" r="6258" b="8398"/>
          <a:stretch/>
        </p:blipFill>
        <p:spPr>
          <a:xfrm>
            <a:off x="-77792" y="2334742"/>
            <a:ext cx="3326552" cy="2238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oupe 25"/>
          <p:cNvGrpSpPr/>
          <p:nvPr/>
        </p:nvGrpSpPr>
        <p:grpSpPr>
          <a:xfrm>
            <a:off x="1583135" y="4752881"/>
            <a:ext cx="1044000" cy="940521"/>
            <a:chOff x="1583135" y="4752881"/>
            <a:chExt cx="1044000" cy="940521"/>
          </a:xfrm>
        </p:grpSpPr>
        <p:cxnSp>
          <p:nvCxnSpPr>
            <p:cNvPr id="33" name="Connecteur droit 32"/>
            <p:cNvCxnSpPr/>
            <p:nvPr/>
          </p:nvCxnSpPr>
          <p:spPr>
            <a:xfrm>
              <a:off x="1585484" y="4752881"/>
              <a:ext cx="0" cy="93600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1583135" y="5693402"/>
              <a:ext cx="1044000" cy="0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10322214" y="136318"/>
            <a:ext cx="1361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WEFE2023 </a:t>
            </a:r>
            <a:endParaRPr lang="fr-FR" sz="2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13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0" y="60362"/>
            <a:ext cx="12192000" cy="583582"/>
            <a:chOff x="0" y="60362"/>
            <a:chExt cx="12192000" cy="583582"/>
          </a:xfrm>
        </p:grpSpPr>
        <p:cxnSp>
          <p:nvCxnSpPr>
            <p:cNvPr id="4" name="Connecteur droit 3"/>
            <p:cNvCxnSpPr/>
            <p:nvPr/>
          </p:nvCxnSpPr>
          <p:spPr>
            <a:xfrm flipH="1">
              <a:off x="0" y="643944"/>
              <a:ext cx="12192000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/>
            <p:cNvSpPr txBox="1"/>
            <p:nvPr/>
          </p:nvSpPr>
          <p:spPr>
            <a:xfrm>
              <a:off x="275693" y="60362"/>
              <a:ext cx="50227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err="1" smtClean="0"/>
                <a:t>Materials</a:t>
              </a:r>
              <a:r>
                <a:rPr lang="fr-FR" sz="2800" b="1" dirty="0" smtClean="0"/>
                <a:t> &amp; </a:t>
              </a:r>
              <a:r>
                <a:rPr lang="fr-FR" sz="2800" b="1" dirty="0" err="1" smtClean="0"/>
                <a:t>methods</a:t>
              </a:r>
              <a:r>
                <a:rPr lang="fr-FR" sz="2800" b="1" dirty="0" smtClean="0"/>
                <a:t> </a:t>
              </a:r>
              <a:endParaRPr lang="fr-FR" sz="2800" b="1" dirty="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557134" y="928837"/>
            <a:ext cx="10444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Preparation of activated carbon/sodium alginate (AC/</a:t>
            </a:r>
            <a:r>
              <a:rPr lang="en-US" sz="2400" b="1" dirty="0" err="1" smtClean="0"/>
              <a:t>Alg</a:t>
            </a:r>
            <a:r>
              <a:rPr lang="en-US" sz="2400" b="1" dirty="0" smtClean="0"/>
              <a:t>) composites </a:t>
            </a:r>
            <a:endParaRPr lang="en-US" sz="2400" b="1" dirty="0"/>
          </a:p>
        </p:txBody>
      </p:sp>
      <p:grpSp>
        <p:nvGrpSpPr>
          <p:cNvPr id="14" name="Groupe 13"/>
          <p:cNvGrpSpPr/>
          <p:nvPr/>
        </p:nvGrpSpPr>
        <p:grpSpPr>
          <a:xfrm>
            <a:off x="123091" y="1675394"/>
            <a:ext cx="11922371" cy="5059514"/>
            <a:chOff x="0" y="1374226"/>
            <a:chExt cx="11953483" cy="4168220"/>
          </a:xfrm>
        </p:grpSpPr>
        <p:pic>
          <p:nvPicPr>
            <p:cNvPr id="9" name="Image 8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816" y="1374226"/>
              <a:ext cx="9285667" cy="4112516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075141"/>
              <a:ext cx="2188202" cy="1467305"/>
            </a:xfrm>
            <a:prstGeom prst="rect">
              <a:avLst/>
            </a:prstGeom>
          </p:spPr>
        </p:pic>
        <p:sp>
          <p:nvSpPr>
            <p:cNvPr id="12" name="Flèche vers le bas 11"/>
            <p:cNvSpPr/>
            <p:nvPr/>
          </p:nvSpPr>
          <p:spPr>
            <a:xfrm rot="5400000">
              <a:off x="2622289" y="4419833"/>
              <a:ext cx="146286" cy="777923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Connecteur droit 14"/>
          <p:cNvCxnSpPr/>
          <p:nvPr/>
        </p:nvCxnSpPr>
        <p:spPr>
          <a:xfrm flipH="1">
            <a:off x="9758149" y="0"/>
            <a:ext cx="0" cy="6439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0322214" y="136318"/>
            <a:ext cx="1361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WEFE2023 </a:t>
            </a:r>
            <a:endParaRPr lang="fr-FR" sz="2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94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57281"/>
            <a:ext cx="12192000" cy="586663"/>
            <a:chOff x="0" y="57281"/>
            <a:chExt cx="12192000" cy="586663"/>
          </a:xfrm>
        </p:grpSpPr>
        <p:cxnSp>
          <p:nvCxnSpPr>
            <p:cNvPr id="3" name="Connecteur droit 2"/>
            <p:cNvCxnSpPr/>
            <p:nvPr/>
          </p:nvCxnSpPr>
          <p:spPr>
            <a:xfrm flipH="1">
              <a:off x="0" y="643944"/>
              <a:ext cx="12192000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ZoneTexte 3"/>
            <p:cNvSpPr txBox="1"/>
            <p:nvPr/>
          </p:nvSpPr>
          <p:spPr>
            <a:xfrm>
              <a:off x="233708" y="57281"/>
              <a:ext cx="50227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err="1" smtClean="0"/>
                <a:t>Materials</a:t>
              </a:r>
              <a:r>
                <a:rPr lang="fr-FR" sz="2800" b="1" dirty="0" smtClean="0"/>
                <a:t> &amp; </a:t>
              </a:r>
              <a:r>
                <a:rPr lang="fr-FR" sz="2800" b="1" dirty="0" err="1" smtClean="0"/>
                <a:t>methods</a:t>
              </a:r>
              <a:r>
                <a:rPr lang="fr-FR" sz="2800" b="1" dirty="0" smtClean="0"/>
                <a:t> </a:t>
              </a:r>
              <a:endParaRPr lang="fr-FR" sz="2800" b="1" dirty="0"/>
            </a:p>
          </p:txBody>
        </p:sp>
      </p:grp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98563"/>
              </p:ext>
            </p:extLst>
          </p:nvPr>
        </p:nvGraphicFramePr>
        <p:xfrm>
          <a:off x="70144" y="2806619"/>
          <a:ext cx="3515806" cy="1056088"/>
        </p:xfrm>
        <a:graphic>
          <a:graphicData uri="http://schemas.openxmlformats.org/drawingml/2006/table">
            <a:tbl>
              <a:tblPr firstRow="1" firstCol="1" bandRow="1"/>
              <a:tblGrid>
                <a:gridCol w="1132276"/>
                <a:gridCol w="1250753"/>
                <a:gridCol w="1132777"/>
              </a:tblGrid>
              <a:tr h="6617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Surface area (m</a:t>
                      </a:r>
                      <a:r>
                        <a:rPr lang="fr-FR" sz="14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/g)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Average</a:t>
                      </a: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pore size (nm)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Pore volume (cm</a:t>
                      </a:r>
                      <a:r>
                        <a:rPr lang="fr-FR" sz="14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/g)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43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374.82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0,131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0" name="Connecteur droit 29"/>
          <p:cNvCxnSpPr/>
          <p:nvPr/>
        </p:nvCxnSpPr>
        <p:spPr>
          <a:xfrm flipH="1">
            <a:off x="9758149" y="0"/>
            <a:ext cx="0" cy="6439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e 38"/>
          <p:cNvGrpSpPr/>
          <p:nvPr/>
        </p:nvGrpSpPr>
        <p:grpSpPr>
          <a:xfrm>
            <a:off x="35170" y="900752"/>
            <a:ext cx="12020353" cy="5308979"/>
            <a:chOff x="63657" y="887104"/>
            <a:chExt cx="11991865" cy="4827883"/>
          </a:xfrm>
        </p:grpSpPr>
        <p:grpSp>
          <p:nvGrpSpPr>
            <p:cNvPr id="37" name="Groupe 36"/>
            <p:cNvGrpSpPr/>
            <p:nvPr/>
          </p:nvGrpSpPr>
          <p:grpSpPr>
            <a:xfrm>
              <a:off x="3719012" y="887104"/>
              <a:ext cx="8336510" cy="4683331"/>
              <a:chOff x="3719012" y="887104"/>
              <a:chExt cx="8336510" cy="4683331"/>
            </a:xfrm>
          </p:grpSpPr>
          <p:grpSp>
            <p:nvGrpSpPr>
              <p:cNvPr id="36" name="Groupe 35"/>
              <p:cNvGrpSpPr/>
              <p:nvPr/>
            </p:nvGrpSpPr>
            <p:grpSpPr>
              <a:xfrm>
                <a:off x="3719012" y="887104"/>
                <a:ext cx="8336510" cy="4683331"/>
                <a:chOff x="3719012" y="887104"/>
                <a:chExt cx="8336510" cy="4683331"/>
              </a:xfrm>
            </p:grpSpPr>
            <p:grpSp>
              <p:nvGrpSpPr>
                <p:cNvPr id="35" name="Groupe 34"/>
                <p:cNvGrpSpPr/>
                <p:nvPr/>
              </p:nvGrpSpPr>
              <p:grpSpPr>
                <a:xfrm>
                  <a:off x="3719012" y="887104"/>
                  <a:ext cx="4906374" cy="4683331"/>
                  <a:chOff x="3719012" y="887104"/>
                  <a:chExt cx="4906374" cy="4683331"/>
                </a:xfrm>
              </p:grpSpPr>
              <p:sp>
                <p:nvSpPr>
                  <p:cNvPr id="5" name="Rectangle à coins arrondis 4"/>
                  <p:cNvSpPr/>
                  <p:nvPr/>
                </p:nvSpPr>
                <p:spPr>
                  <a:xfrm>
                    <a:off x="4833582" y="887104"/>
                    <a:ext cx="2524836" cy="559558"/>
                  </a:xfrm>
                  <a:prstGeom prst="roundRect">
                    <a:avLst/>
                  </a:prstGeom>
                  <a:ln w="571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characterization</a:t>
                    </a:r>
                    <a:endPara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cxnSp>
                <p:nvCxnSpPr>
                  <p:cNvPr id="7" name="Connecteur droit 6"/>
                  <p:cNvCxnSpPr>
                    <a:stCxn id="5" idx="2"/>
                  </p:cNvCxnSpPr>
                  <p:nvPr/>
                </p:nvCxnSpPr>
                <p:spPr>
                  <a:xfrm>
                    <a:off x="6096000" y="1446662"/>
                    <a:ext cx="0" cy="3960000"/>
                  </a:xfrm>
                  <a:prstGeom prst="line">
                    <a:avLst/>
                  </a:prstGeom>
                  <a:ln w="571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Connecteur droit 9"/>
                  <p:cNvCxnSpPr/>
                  <p:nvPr/>
                </p:nvCxnSpPr>
                <p:spPr>
                  <a:xfrm>
                    <a:off x="6096000" y="2224585"/>
                    <a:ext cx="823415" cy="0"/>
                  </a:xfrm>
                  <a:prstGeom prst="line">
                    <a:avLst/>
                  </a:prstGeom>
                  <a:ln w="571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Rectangle à coins arrondis 13"/>
                  <p:cNvSpPr/>
                  <p:nvPr/>
                </p:nvSpPr>
                <p:spPr>
                  <a:xfrm>
                    <a:off x="6919414" y="2053987"/>
                    <a:ext cx="1553571" cy="327546"/>
                  </a:xfrm>
                  <a:prstGeom prst="roundRect">
                    <a:avLst/>
                  </a:prstGeom>
                  <a:ln w="571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SEM analysis</a:t>
                    </a:r>
                    <a:endParaRPr lang="en-US" b="1" dirty="0"/>
                  </a:p>
                </p:txBody>
              </p:sp>
              <p:cxnSp>
                <p:nvCxnSpPr>
                  <p:cNvPr id="13" name="Connecteur droit 12"/>
                  <p:cNvCxnSpPr/>
                  <p:nvPr/>
                </p:nvCxnSpPr>
                <p:spPr>
                  <a:xfrm>
                    <a:off x="5342758" y="5406662"/>
                    <a:ext cx="754208" cy="0"/>
                  </a:xfrm>
                  <a:prstGeom prst="line">
                    <a:avLst/>
                  </a:prstGeom>
                  <a:ln w="571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Rectangle à coins arrondis 14"/>
                  <p:cNvSpPr/>
                  <p:nvPr/>
                </p:nvSpPr>
                <p:spPr>
                  <a:xfrm>
                    <a:off x="3789184" y="5242889"/>
                    <a:ext cx="1553571" cy="327546"/>
                  </a:xfrm>
                  <a:prstGeom prst="roundRect">
                    <a:avLst/>
                  </a:prstGeom>
                  <a:ln w="571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FTIR spectra</a:t>
                    </a:r>
                    <a:endParaRPr lang="en-US" b="1" dirty="0"/>
                  </a:p>
                </p:txBody>
              </p:sp>
              <p:cxnSp>
                <p:nvCxnSpPr>
                  <p:cNvPr id="12" name="Connecteur droit 11"/>
                  <p:cNvCxnSpPr/>
                  <p:nvPr/>
                </p:nvCxnSpPr>
                <p:spPr>
                  <a:xfrm>
                    <a:off x="5272584" y="3316405"/>
                    <a:ext cx="823415" cy="0"/>
                  </a:xfrm>
                  <a:prstGeom prst="line">
                    <a:avLst/>
                  </a:prstGeom>
                  <a:ln w="571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Rectangle à coins arrondis 15"/>
                  <p:cNvSpPr/>
                  <p:nvPr/>
                </p:nvSpPr>
                <p:spPr>
                  <a:xfrm>
                    <a:off x="3719012" y="3152632"/>
                    <a:ext cx="1553571" cy="327546"/>
                  </a:xfrm>
                  <a:prstGeom prst="roundRect">
                    <a:avLst/>
                  </a:prstGeom>
                  <a:ln w="571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BET analysis</a:t>
                    </a:r>
                    <a:endParaRPr lang="en-US" b="1" dirty="0"/>
                  </a:p>
                </p:txBody>
              </p:sp>
              <p:cxnSp>
                <p:nvCxnSpPr>
                  <p:cNvPr id="11" name="Connecteur droit 10"/>
                  <p:cNvCxnSpPr/>
                  <p:nvPr/>
                </p:nvCxnSpPr>
                <p:spPr>
                  <a:xfrm>
                    <a:off x="6095999" y="4260376"/>
                    <a:ext cx="823415" cy="0"/>
                  </a:xfrm>
                  <a:prstGeom prst="line">
                    <a:avLst/>
                  </a:prstGeom>
                  <a:ln w="571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Rectangle à coins arrondis 16"/>
                  <p:cNvSpPr/>
                  <p:nvPr/>
                </p:nvSpPr>
                <p:spPr>
                  <a:xfrm>
                    <a:off x="6919414" y="4002092"/>
                    <a:ext cx="1705972" cy="516568"/>
                  </a:xfrm>
                  <a:prstGeom prst="roundRect">
                    <a:avLst/>
                  </a:prstGeom>
                  <a:ln w="571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pH at the zero point of charge</a:t>
                    </a:r>
                    <a:endParaRPr lang="en-US" b="1" dirty="0"/>
                  </a:p>
                </p:txBody>
              </p:sp>
            </p:grpSp>
            <p:pic>
              <p:nvPicPr>
                <p:cNvPr id="22" name="Image 21"/>
                <p:cNvPicPr/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2171"/>
                <a:stretch/>
              </p:blipFill>
              <p:spPr bwMode="auto">
                <a:xfrm>
                  <a:off x="8620835" y="1239158"/>
                  <a:ext cx="3434687" cy="1913474"/>
                </a:xfrm>
                <a:prstGeom prst="rect">
                  <a:avLst/>
                </a:prstGeom>
                <a:noFill/>
              </p:spPr>
            </p:pic>
          </p:grpSp>
          <p:cxnSp>
            <p:nvCxnSpPr>
              <p:cNvPr id="26" name="Connecteur droit avec flèche 25"/>
              <p:cNvCxnSpPr/>
              <p:nvPr/>
            </p:nvCxnSpPr>
            <p:spPr>
              <a:xfrm>
                <a:off x="8843752" y="4260376"/>
                <a:ext cx="504000" cy="0"/>
              </a:xfrm>
              <a:prstGeom prst="straightConnector1">
                <a:avLst/>
              </a:prstGeom>
              <a:ln w="57150"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8" name="Rectangle à coins arrondis 27"/>
                  <p:cNvSpPr/>
                  <p:nvPr/>
                </p:nvSpPr>
                <p:spPr>
                  <a:xfrm>
                    <a:off x="9561565" y="4096603"/>
                    <a:ext cx="1553571" cy="327546"/>
                  </a:xfrm>
                  <a:prstGeom prst="roundRect">
                    <a:avLst/>
                  </a:prstGeom>
                  <a:ln w="571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𝒑𝑯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𝒛𝒑𝒄</m:t>
                              </m:r>
                            </m:sub>
                          </m:s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>
              <p:sp>
                <p:nvSpPr>
                  <p:cNvPr id="28" name="Rectangle à coins arrondis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61565" y="4096603"/>
                    <a:ext cx="1553571" cy="327546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 b="-2941"/>
                    </a:stretch>
                  </a:blipFill>
                  <a:ln w="571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3" name="Rectangle à coins arrondis 32"/>
            <p:cNvSpPr/>
            <p:nvPr/>
          </p:nvSpPr>
          <p:spPr>
            <a:xfrm>
              <a:off x="63657" y="5098336"/>
              <a:ext cx="3055823" cy="616651"/>
            </a:xfrm>
            <a:prstGeom prst="roundRect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Conducted on beads before and after MB adsorption</a:t>
              </a: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 flipH="1">
              <a:off x="3177968" y="5406662"/>
              <a:ext cx="504000" cy="0"/>
            </a:xfrm>
            <a:prstGeom prst="straightConnector1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10322214" y="136318"/>
            <a:ext cx="1361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WEFE2023 </a:t>
            </a:r>
            <a:endParaRPr lang="fr-FR" sz="2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5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0" y="0"/>
            <a:ext cx="12192000" cy="643944"/>
            <a:chOff x="0" y="0"/>
            <a:chExt cx="12192000" cy="643944"/>
          </a:xfrm>
        </p:grpSpPr>
        <p:grpSp>
          <p:nvGrpSpPr>
            <p:cNvPr id="2" name="Groupe 1"/>
            <p:cNvGrpSpPr/>
            <p:nvPr/>
          </p:nvGrpSpPr>
          <p:grpSpPr>
            <a:xfrm>
              <a:off x="0" y="56855"/>
              <a:ext cx="12192000" cy="587089"/>
              <a:chOff x="0" y="56855"/>
              <a:chExt cx="12192000" cy="587089"/>
            </a:xfrm>
          </p:grpSpPr>
          <p:cxnSp>
            <p:nvCxnSpPr>
              <p:cNvPr id="3" name="Connecteur droit 2"/>
              <p:cNvCxnSpPr/>
              <p:nvPr/>
            </p:nvCxnSpPr>
            <p:spPr>
              <a:xfrm flipH="1">
                <a:off x="0" y="643944"/>
                <a:ext cx="12192000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ZoneTexte 3"/>
              <p:cNvSpPr txBox="1"/>
              <p:nvPr/>
            </p:nvSpPr>
            <p:spPr>
              <a:xfrm>
                <a:off x="265749" y="56855"/>
                <a:ext cx="50227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 err="1" smtClean="0"/>
                  <a:t>Results</a:t>
                </a:r>
                <a:r>
                  <a:rPr lang="fr-FR" sz="2800" b="1" dirty="0" smtClean="0"/>
                  <a:t> &amp; discussion</a:t>
                </a:r>
                <a:endParaRPr lang="fr-FR" sz="2800" b="1" dirty="0"/>
              </a:p>
            </p:txBody>
          </p:sp>
        </p:grpSp>
        <p:cxnSp>
          <p:nvCxnSpPr>
            <p:cNvPr id="6" name="Connecteur droit 5"/>
            <p:cNvCxnSpPr/>
            <p:nvPr/>
          </p:nvCxnSpPr>
          <p:spPr>
            <a:xfrm flipH="1">
              <a:off x="9758149" y="0"/>
              <a:ext cx="0" cy="64394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97" y="1478957"/>
            <a:ext cx="8488906" cy="421845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36977" y="1017498"/>
            <a:ext cx="11185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Infrared spectroscopy analysis is performed on </a:t>
            </a:r>
            <a:r>
              <a:rPr lang="en-US" sz="2000" b="1" dirty="0" smtClean="0"/>
              <a:t>AC/</a:t>
            </a:r>
            <a:r>
              <a:rPr lang="en-US" sz="2000" b="1" dirty="0" err="1" smtClean="0"/>
              <a:t>Alg</a:t>
            </a:r>
            <a:r>
              <a:rPr lang="en-US" sz="2000" b="1" dirty="0" smtClean="0"/>
              <a:t> composites </a:t>
            </a:r>
            <a:r>
              <a:rPr lang="en-US" sz="2000" b="1" dirty="0"/>
              <a:t>before and after </a:t>
            </a:r>
            <a:r>
              <a:rPr lang="en-US" sz="2000" b="1" dirty="0" smtClean="0"/>
              <a:t>MB adsorption</a:t>
            </a:r>
            <a:endParaRPr lang="en-US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736977" y="6032124"/>
                <a:ext cx="11185391" cy="735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All adsorption tests were performed at a pH of 6, higher than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𝒑𝑯</m:t>
                        </m:r>
                      </m:e>
                      <m:sub>
                        <m:r>
                          <a:rPr lang="fr-FR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𝒛𝒑𝒄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using 10mg of the adsorbent material per 100 ml of methylene blue </a:t>
                </a:r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solution.</a:t>
                </a:r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77" y="6032124"/>
                <a:ext cx="11185391" cy="735394"/>
              </a:xfrm>
              <a:prstGeom prst="rect">
                <a:avLst/>
              </a:prstGeom>
              <a:blipFill rotWithShape="0">
                <a:blip r:embed="rId4"/>
                <a:stretch>
                  <a:fillRect l="-545" t="-5000" r="-1144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0322214" y="136318"/>
            <a:ext cx="1361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WEFE2023 </a:t>
            </a:r>
            <a:endParaRPr lang="fr-FR" sz="2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6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0"/>
            <a:ext cx="12192000" cy="643944"/>
            <a:chOff x="0" y="0"/>
            <a:chExt cx="12192000" cy="643944"/>
          </a:xfrm>
        </p:grpSpPr>
        <p:grpSp>
          <p:nvGrpSpPr>
            <p:cNvPr id="3" name="Groupe 2"/>
            <p:cNvGrpSpPr/>
            <p:nvPr/>
          </p:nvGrpSpPr>
          <p:grpSpPr>
            <a:xfrm>
              <a:off x="0" y="56679"/>
              <a:ext cx="12192000" cy="587265"/>
              <a:chOff x="0" y="56679"/>
              <a:chExt cx="12192000" cy="587265"/>
            </a:xfrm>
          </p:grpSpPr>
          <p:cxnSp>
            <p:nvCxnSpPr>
              <p:cNvPr id="7" name="Connecteur droit 6"/>
              <p:cNvCxnSpPr/>
              <p:nvPr/>
            </p:nvCxnSpPr>
            <p:spPr>
              <a:xfrm flipH="1">
                <a:off x="0" y="643944"/>
                <a:ext cx="12192000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ZoneTexte 7"/>
              <p:cNvSpPr txBox="1"/>
              <p:nvPr/>
            </p:nvSpPr>
            <p:spPr>
              <a:xfrm>
                <a:off x="300919" y="56679"/>
                <a:ext cx="50227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 err="1" smtClean="0"/>
                  <a:t>Results</a:t>
                </a:r>
                <a:r>
                  <a:rPr lang="fr-FR" sz="2800" b="1" dirty="0" smtClean="0"/>
                  <a:t> &amp; discussion</a:t>
                </a:r>
                <a:endParaRPr lang="fr-FR" sz="2800" b="1" dirty="0"/>
              </a:p>
            </p:txBody>
          </p:sp>
        </p:grpSp>
        <p:cxnSp>
          <p:nvCxnSpPr>
            <p:cNvPr id="5" name="Connecteur droit 4"/>
            <p:cNvCxnSpPr/>
            <p:nvPr/>
          </p:nvCxnSpPr>
          <p:spPr>
            <a:xfrm flipH="1">
              <a:off x="9758149" y="0"/>
              <a:ext cx="0" cy="64394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27"/>
          <p:cNvGrpSpPr/>
          <p:nvPr/>
        </p:nvGrpSpPr>
        <p:grpSpPr>
          <a:xfrm>
            <a:off x="0" y="715598"/>
            <a:ext cx="12034181" cy="5987221"/>
            <a:chOff x="-47259" y="830691"/>
            <a:chExt cx="12034181" cy="5987221"/>
          </a:xfrm>
        </p:grpSpPr>
        <p:grpSp>
          <p:nvGrpSpPr>
            <p:cNvPr id="27" name="Groupe 26"/>
            <p:cNvGrpSpPr/>
            <p:nvPr/>
          </p:nvGrpSpPr>
          <p:grpSpPr>
            <a:xfrm>
              <a:off x="-47259" y="830691"/>
              <a:ext cx="12034181" cy="4978931"/>
              <a:chOff x="0" y="968991"/>
              <a:chExt cx="12034181" cy="4978931"/>
            </a:xfrm>
          </p:grpSpPr>
          <p:grpSp>
            <p:nvGrpSpPr>
              <p:cNvPr id="18" name="Groupe 17"/>
              <p:cNvGrpSpPr/>
              <p:nvPr/>
            </p:nvGrpSpPr>
            <p:grpSpPr>
              <a:xfrm>
                <a:off x="652002" y="968991"/>
                <a:ext cx="10887995" cy="1569267"/>
                <a:chOff x="878346" y="968991"/>
                <a:chExt cx="10887995" cy="1569267"/>
              </a:xfrm>
            </p:grpSpPr>
            <p:sp>
              <p:nvSpPr>
                <p:cNvPr id="9" name="Rectangle à coins arrondis 8"/>
                <p:cNvSpPr/>
                <p:nvPr/>
              </p:nvSpPr>
              <p:spPr>
                <a:xfrm>
                  <a:off x="5306095" y="968991"/>
                  <a:ext cx="2050048" cy="504967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6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Modelization</a:t>
                  </a:r>
                  <a:r>
                    <a:rPr lang="en-US" sz="2600" dirty="0" smtClean="0"/>
                    <a:t> </a:t>
                  </a:r>
                  <a:endParaRPr lang="en-US" sz="2600" dirty="0"/>
                </a:p>
              </p:txBody>
            </p:sp>
            <p:cxnSp>
              <p:nvCxnSpPr>
                <p:cNvPr id="11" name="Connecteur droit 10"/>
                <p:cNvCxnSpPr/>
                <p:nvPr/>
              </p:nvCxnSpPr>
              <p:spPr>
                <a:xfrm flipH="1" flipV="1">
                  <a:off x="2174095" y="1216926"/>
                  <a:ext cx="3132000" cy="0"/>
                </a:xfrm>
                <a:prstGeom prst="line">
                  <a:avLst/>
                </a:prstGeom>
                <a:ln w="571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eur droit 11"/>
                <p:cNvCxnSpPr/>
                <p:nvPr/>
              </p:nvCxnSpPr>
              <p:spPr>
                <a:xfrm flipH="1" flipV="1">
                  <a:off x="7356143" y="1216926"/>
                  <a:ext cx="3132000" cy="0"/>
                </a:xfrm>
                <a:prstGeom prst="line">
                  <a:avLst/>
                </a:prstGeom>
                <a:ln w="571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cteur droit 13"/>
                <p:cNvCxnSpPr/>
                <p:nvPr/>
              </p:nvCxnSpPr>
              <p:spPr>
                <a:xfrm>
                  <a:off x="2156346" y="1199341"/>
                  <a:ext cx="0" cy="748352"/>
                </a:xfrm>
                <a:prstGeom prst="line">
                  <a:avLst/>
                </a:prstGeom>
                <a:ln w="571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cteur droit 14"/>
                <p:cNvCxnSpPr/>
                <p:nvPr/>
              </p:nvCxnSpPr>
              <p:spPr>
                <a:xfrm>
                  <a:off x="10488143" y="1199341"/>
                  <a:ext cx="0" cy="748352"/>
                </a:xfrm>
                <a:prstGeom prst="line">
                  <a:avLst/>
                </a:prstGeom>
                <a:ln w="571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Rectangle à coins arrondis 15"/>
                <p:cNvSpPr/>
                <p:nvPr/>
              </p:nvSpPr>
              <p:spPr>
                <a:xfrm>
                  <a:off x="878346" y="1965278"/>
                  <a:ext cx="2556000" cy="572980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ZA" sz="2000" b="1" dirty="0" smtClean="0"/>
                    <a:t>Adsorption kinetics </a:t>
                  </a:r>
                  <a:endParaRPr lang="en-US" sz="2000" b="1" dirty="0"/>
                </a:p>
              </p:txBody>
            </p:sp>
            <p:sp>
              <p:nvSpPr>
                <p:cNvPr id="17" name="Rectangle à coins arrondis 16"/>
                <p:cNvSpPr/>
                <p:nvPr/>
              </p:nvSpPr>
              <p:spPr>
                <a:xfrm>
                  <a:off x="9209945" y="1965278"/>
                  <a:ext cx="2556396" cy="572980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ZA" sz="2000" b="1" dirty="0" smtClean="0"/>
                    <a:t>Adsorption isotherms </a:t>
                  </a:r>
                  <a:endParaRPr lang="en-US" sz="2000" b="1" dirty="0"/>
                </a:p>
              </p:txBody>
            </p:sp>
          </p:grpSp>
          <p:cxnSp>
            <p:nvCxnSpPr>
              <p:cNvPr id="20" name="Connecteur droit avec flèche 19"/>
              <p:cNvCxnSpPr/>
              <p:nvPr/>
            </p:nvCxnSpPr>
            <p:spPr>
              <a:xfrm>
                <a:off x="1930002" y="2661313"/>
                <a:ext cx="0" cy="627797"/>
              </a:xfrm>
              <a:prstGeom prst="straightConnector1">
                <a:avLst/>
              </a:prstGeom>
              <a:ln w="57150"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avec flèche 20"/>
              <p:cNvCxnSpPr/>
              <p:nvPr/>
            </p:nvCxnSpPr>
            <p:spPr>
              <a:xfrm>
                <a:off x="10261799" y="2649940"/>
                <a:ext cx="0" cy="627797"/>
              </a:xfrm>
              <a:prstGeom prst="straightConnector1">
                <a:avLst/>
              </a:prstGeom>
              <a:ln w="57150"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Image 21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286610"/>
                <a:ext cx="3852000" cy="2661312"/>
              </a:xfrm>
              <a:prstGeom prst="rect">
                <a:avLst/>
              </a:prstGeom>
            </p:spPr>
          </p:pic>
          <p:pic>
            <p:nvPicPr>
              <p:cNvPr id="23" name="Image 22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15" t="5213" r="6766" b="3099"/>
              <a:stretch/>
            </p:blipFill>
            <p:spPr>
              <a:xfrm>
                <a:off x="8180963" y="3286609"/>
                <a:ext cx="3853218" cy="2661313"/>
              </a:xfrm>
              <a:prstGeom prst="rect">
                <a:avLst/>
              </a:prstGeom>
            </p:spPr>
          </p:pic>
        </p:grpSp>
        <p:sp>
          <p:nvSpPr>
            <p:cNvPr id="24" name="Rectangle à coins arrondis 23"/>
            <p:cNvSpPr/>
            <p:nvPr/>
          </p:nvSpPr>
          <p:spPr>
            <a:xfrm>
              <a:off x="3766158" y="5465070"/>
              <a:ext cx="4453025" cy="1352842"/>
            </a:xfrm>
            <a:prstGeom prst="roundRect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The adsorption kinetics of </a:t>
              </a:r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MB follows </a:t>
              </a: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the pseudo-1</a:t>
              </a:r>
              <a:r>
                <a:rPr lang="en-US" sz="2000" b="1" baseline="30000" dirty="0">
                  <a:solidFill>
                    <a:schemeClr val="accent1">
                      <a:lumMod val="50000"/>
                    </a:schemeClr>
                  </a:solidFill>
                </a:rPr>
                <a:t>st</a:t>
              </a: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 order model, </a:t>
              </a:r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with </a:t>
              </a: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a </a:t>
              </a:r>
              <a:r>
                <a:rPr lang="en-US" sz="2000" b="1" dirty="0" err="1">
                  <a:solidFill>
                    <a:schemeClr val="accent1">
                      <a:lumMod val="50000"/>
                    </a:schemeClr>
                  </a:solidFill>
                </a:rPr>
                <a:t>Q</a:t>
              </a:r>
              <a:r>
                <a:rPr lang="en-US" sz="2000" b="1" baseline="-25000" dirty="0" err="1">
                  <a:solidFill>
                    <a:schemeClr val="accent1">
                      <a:lumMod val="50000"/>
                    </a:schemeClr>
                  </a:solidFill>
                </a:rPr>
                <a:t>max</a:t>
              </a: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 of 586 mg/g according to the Langmuir model</a:t>
              </a:r>
            </a:p>
          </p:txBody>
        </p:sp>
        <p:sp>
          <p:nvSpPr>
            <p:cNvPr id="25" name="Flèche droite à entaille 24"/>
            <p:cNvSpPr/>
            <p:nvPr/>
          </p:nvSpPr>
          <p:spPr>
            <a:xfrm>
              <a:off x="1878741" y="6045957"/>
              <a:ext cx="1351129" cy="191068"/>
            </a:xfrm>
            <a:prstGeom prst="notched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èche droite à entaille 25"/>
            <p:cNvSpPr/>
            <p:nvPr/>
          </p:nvSpPr>
          <p:spPr>
            <a:xfrm flipH="1">
              <a:off x="8755472" y="6045957"/>
              <a:ext cx="1351129" cy="191068"/>
            </a:xfrm>
            <a:prstGeom prst="notched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10322214" y="136318"/>
            <a:ext cx="1361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WEFE2023 </a:t>
            </a:r>
            <a:endParaRPr lang="fr-FR" sz="2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223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0"/>
            <a:ext cx="12192000" cy="643944"/>
            <a:chOff x="0" y="0"/>
            <a:chExt cx="12192000" cy="643944"/>
          </a:xfrm>
        </p:grpSpPr>
        <p:grpSp>
          <p:nvGrpSpPr>
            <p:cNvPr id="3" name="Groupe 2"/>
            <p:cNvGrpSpPr/>
            <p:nvPr/>
          </p:nvGrpSpPr>
          <p:grpSpPr>
            <a:xfrm>
              <a:off x="0" y="51636"/>
              <a:ext cx="12192000" cy="592308"/>
              <a:chOff x="0" y="51636"/>
              <a:chExt cx="12192000" cy="592308"/>
            </a:xfrm>
          </p:grpSpPr>
          <p:cxnSp>
            <p:nvCxnSpPr>
              <p:cNvPr id="7" name="Connecteur droit 6"/>
              <p:cNvCxnSpPr/>
              <p:nvPr/>
            </p:nvCxnSpPr>
            <p:spPr>
              <a:xfrm flipH="1">
                <a:off x="0" y="643944"/>
                <a:ext cx="12192000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ZoneTexte 7"/>
              <p:cNvSpPr txBox="1"/>
              <p:nvPr/>
            </p:nvSpPr>
            <p:spPr>
              <a:xfrm>
                <a:off x="265749" y="51636"/>
                <a:ext cx="50227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 err="1" smtClean="0"/>
                  <a:t>Results</a:t>
                </a:r>
                <a:r>
                  <a:rPr lang="fr-FR" sz="2800" b="1" dirty="0" smtClean="0"/>
                  <a:t> &amp; discussion</a:t>
                </a:r>
                <a:endParaRPr lang="fr-FR" sz="2800" b="1" dirty="0"/>
              </a:p>
            </p:txBody>
          </p:sp>
        </p:grpSp>
        <p:cxnSp>
          <p:nvCxnSpPr>
            <p:cNvPr id="5" name="Connecteur droit 4"/>
            <p:cNvCxnSpPr/>
            <p:nvPr/>
          </p:nvCxnSpPr>
          <p:spPr>
            <a:xfrm flipH="1">
              <a:off x="9758149" y="0"/>
              <a:ext cx="0" cy="64394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oneTexte 8"/>
          <p:cNvSpPr txBox="1"/>
          <p:nvPr/>
        </p:nvSpPr>
        <p:spPr>
          <a:xfrm>
            <a:off x="727078" y="726357"/>
            <a:ext cx="34255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Reusability tests</a:t>
            </a:r>
            <a:endParaRPr lang="en-US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3276" y="1328651"/>
            <a:ext cx="114649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The beads 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were carefully washed with 0.1 M </a:t>
            </a:r>
            <a:r>
              <a:rPr 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of hydrochloric 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acid to remove the adsorbed dye </a:t>
            </a:r>
            <a:r>
              <a:rPr 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molecules;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This adsorption and washing cycle was repeated for a total of 5 cycles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377" y="2454165"/>
            <a:ext cx="6805245" cy="44038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322214" y="136318"/>
            <a:ext cx="1361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WEFE2023 </a:t>
            </a:r>
            <a:endParaRPr lang="fr-FR" sz="2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76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0"/>
            <a:ext cx="12192000" cy="643944"/>
            <a:chOff x="0" y="0"/>
            <a:chExt cx="12192000" cy="643944"/>
          </a:xfrm>
        </p:grpSpPr>
        <p:grpSp>
          <p:nvGrpSpPr>
            <p:cNvPr id="3" name="Groupe 2"/>
            <p:cNvGrpSpPr/>
            <p:nvPr/>
          </p:nvGrpSpPr>
          <p:grpSpPr>
            <a:xfrm>
              <a:off x="0" y="90152"/>
              <a:ext cx="12192000" cy="553792"/>
              <a:chOff x="0" y="90152"/>
              <a:chExt cx="12192000" cy="553792"/>
            </a:xfrm>
          </p:grpSpPr>
          <p:cxnSp>
            <p:nvCxnSpPr>
              <p:cNvPr id="7" name="Connecteur droit 6"/>
              <p:cNvCxnSpPr/>
              <p:nvPr/>
            </p:nvCxnSpPr>
            <p:spPr>
              <a:xfrm flipH="1">
                <a:off x="0" y="643944"/>
                <a:ext cx="12192000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ZoneTexte 7"/>
              <p:cNvSpPr txBox="1"/>
              <p:nvPr/>
            </p:nvSpPr>
            <p:spPr>
              <a:xfrm>
                <a:off x="283334" y="90152"/>
                <a:ext cx="50227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 smtClean="0"/>
                  <a:t>Conclusion </a:t>
                </a:r>
                <a:endParaRPr lang="fr-FR" sz="2800" b="1" dirty="0"/>
              </a:p>
            </p:txBody>
          </p:sp>
        </p:grpSp>
        <p:cxnSp>
          <p:nvCxnSpPr>
            <p:cNvPr id="5" name="Connecteur droit 4"/>
            <p:cNvCxnSpPr/>
            <p:nvPr/>
          </p:nvCxnSpPr>
          <p:spPr>
            <a:xfrm flipH="1">
              <a:off x="9758149" y="0"/>
              <a:ext cx="0" cy="64394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41665" y="1604104"/>
            <a:ext cx="11908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this study contributes to the understanding of the adsorption behavior of methylene blue and the potential application of AC/</a:t>
            </a:r>
            <a:r>
              <a:rPr lang="en-US" sz="2400" b="1" dirty="0" err="1"/>
              <a:t>Alg</a:t>
            </a:r>
            <a:r>
              <a:rPr lang="en-US" sz="2400" b="1" dirty="0"/>
              <a:t>-Na composites as effective and reusable adsorbents. </a:t>
            </a:r>
          </a:p>
        </p:txBody>
      </p:sp>
      <p:sp>
        <p:nvSpPr>
          <p:cNvPr id="11" name="Flèche vers le bas 10"/>
          <p:cNvSpPr/>
          <p:nvPr/>
        </p:nvSpPr>
        <p:spPr>
          <a:xfrm>
            <a:off x="5945872" y="3029704"/>
            <a:ext cx="300251" cy="100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5922" y="4632307"/>
            <a:ext cx="11400150" cy="892552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374151"/>
                </a:solidFill>
              </a:rPr>
              <a:t>Approximately </a:t>
            </a:r>
            <a:r>
              <a:rPr lang="en-US" sz="2600" b="1" dirty="0">
                <a:solidFill>
                  <a:srgbClr val="FF0000"/>
                </a:solidFill>
              </a:rPr>
              <a:t>60% </a:t>
            </a:r>
            <a:r>
              <a:rPr lang="en-US" sz="2600" b="1" dirty="0">
                <a:solidFill>
                  <a:srgbClr val="374151"/>
                </a:solidFill>
              </a:rPr>
              <a:t>of methylene blue was removed while reaching a maximum adsorption capacity of 586 mg/g according to the Langmuir model</a:t>
            </a:r>
            <a:endParaRPr lang="en-US" sz="2600" b="1" dirty="0"/>
          </a:p>
        </p:txBody>
      </p:sp>
      <p:sp>
        <p:nvSpPr>
          <p:cNvPr id="12" name="Rectangle 11"/>
          <p:cNvSpPr/>
          <p:nvPr/>
        </p:nvSpPr>
        <p:spPr>
          <a:xfrm>
            <a:off x="10322214" y="136318"/>
            <a:ext cx="1361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WEFE2023 </a:t>
            </a:r>
            <a:endParaRPr lang="fr-FR" sz="2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364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313</Words>
  <Application>Microsoft Office PowerPoint</Application>
  <PresentationFormat>Grand écran</PresentationFormat>
  <Paragraphs>77</Paragraphs>
  <Slides>10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Tw Cen MT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Compte Microsoft</dc:creator>
  <cp:lastModifiedBy>Compte Microsoft</cp:lastModifiedBy>
  <cp:revision>44</cp:revision>
  <dcterms:created xsi:type="dcterms:W3CDTF">2023-10-30T20:48:37Z</dcterms:created>
  <dcterms:modified xsi:type="dcterms:W3CDTF">2023-11-14T22:59:19Z</dcterms:modified>
</cp:coreProperties>
</file>