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y="5143500" cx="9144000"/>
  <p:notesSz cx="6858000" cy="9144000"/>
  <p:embeddedFontLst>
    <p:embeddedFont>
      <p:font typeface="Roboto"/>
      <p:regular r:id="rId17"/>
      <p:bold r:id="rId18"/>
      <p:italic r:id="rId19"/>
      <p:boldItalic r:id="rId20"/>
    </p:embeddedFont>
    <p:embeddedFont>
      <p:font typeface="Roboto Mono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8A74AB1-A041-4899-B0B8-C6525C2D99C1}">
  <a:tblStyle styleId="{E8A74AB1-A041-4899-B0B8-C6525C2D99C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boldItalic.fntdata"/><Relationship Id="rId11" Type="http://schemas.openxmlformats.org/officeDocument/2006/relationships/slide" Target="slides/slide5.xml"/><Relationship Id="rId22" Type="http://schemas.openxmlformats.org/officeDocument/2006/relationships/font" Target="fonts/RobotoMono-bold.fntdata"/><Relationship Id="rId10" Type="http://schemas.openxmlformats.org/officeDocument/2006/relationships/slide" Target="slides/slide4.xml"/><Relationship Id="rId21" Type="http://schemas.openxmlformats.org/officeDocument/2006/relationships/font" Target="fonts/RobotoMono-regular.fntdata"/><Relationship Id="rId13" Type="http://schemas.openxmlformats.org/officeDocument/2006/relationships/slide" Target="slides/slide7.xml"/><Relationship Id="rId24" Type="http://schemas.openxmlformats.org/officeDocument/2006/relationships/font" Target="fonts/RobotoMono-boldItalic.fntdata"/><Relationship Id="rId12" Type="http://schemas.openxmlformats.org/officeDocument/2006/relationships/slide" Target="slides/slide6.xml"/><Relationship Id="rId23" Type="http://schemas.openxmlformats.org/officeDocument/2006/relationships/font" Target="fonts/RobotoMono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font" Target="fonts/Roboto-regular.fntdata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font" Target="fonts/Roboto-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Roboto-bold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c6f73a04f_0_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c6f73a04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3209a4ec3d6_0_74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3209a4ec3d6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c6f73a04f_0_9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c6f73a04f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209a4ec3d6_0_3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209a4ec3d6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3209a4ec3d6_0_1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3209a4ec3d6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209a4ec3d6_0_16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3209a4ec3d6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3209a4ec3d6_0_24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3209a4ec3d6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3209a4ec3d6_0_34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3209a4ec3d6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3209a4ec3d6_0_68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3209a4ec3d6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3209a4ec3d6_0_63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3209a4ec3d6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type="ctrTitle"/>
          </p:nvPr>
        </p:nvSpPr>
        <p:spPr>
          <a:xfrm>
            <a:off x="816700" y="1489100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State of Advancement </a:t>
            </a:r>
            <a:endParaRPr/>
          </a:p>
        </p:txBody>
      </p:sp>
      <p:sp>
        <p:nvSpPr>
          <p:cNvPr id="68" name="Google Shape;68;p13"/>
          <p:cNvSpPr txBox="1"/>
          <p:nvPr>
            <p:ph idx="1" type="subTitle"/>
          </p:nvPr>
        </p:nvSpPr>
        <p:spPr>
          <a:xfrm>
            <a:off x="390525" y="331818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400"/>
              <a:t>Presented by : Manal Karmoude </a:t>
            </a:r>
            <a:endParaRPr sz="2400"/>
          </a:p>
        </p:txBody>
      </p:sp>
      <p:sp>
        <p:nvSpPr>
          <p:cNvPr id="69" name="Google Shape;69;p13"/>
          <p:cNvSpPr txBox="1"/>
          <p:nvPr>
            <p:ph idx="1" type="subTitle"/>
          </p:nvPr>
        </p:nvSpPr>
        <p:spPr>
          <a:xfrm>
            <a:off x="3203675" y="4316375"/>
            <a:ext cx="48675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400"/>
              <a:t>Submitted at  : 19/12/2024</a:t>
            </a:r>
            <a:endParaRPr sz="2400"/>
          </a:p>
        </p:txBody>
      </p:sp>
      <p:sp>
        <p:nvSpPr>
          <p:cNvPr id="70" name="Google Shape;70;p13"/>
          <p:cNvSpPr txBox="1"/>
          <p:nvPr>
            <p:ph type="ctrTitle"/>
          </p:nvPr>
        </p:nvSpPr>
        <p:spPr>
          <a:xfrm>
            <a:off x="232025" y="408550"/>
            <a:ext cx="11787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000"/>
              <a:t>AI4TB</a:t>
            </a:r>
            <a:r>
              <a:rPr lang="fr"/>
              <a:t> 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2"/>
          <p:cNvSpPr txBox="1"/>
          <p:nvPr>
            <p:ph type="title"/>
          </p:nvPr>
        </p:nvSpPr>
        <p:spPr>
          <a:xfrm>
            <a:off x="339600" y="6799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Apply CLAHE (Contrast Limited Adaptive Histogram Equalization)  :  </a:t>
            </a:r>
            <a:endParaRPr/>
          </a:p>
        </p:txBody>
      </p:sp>
      <p:pic>
        <p:nvPicPr>
          <p:cNvPr id="124" name="Google Shape;12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02675" y="1858500"/>
            <a:ext cx="2133600" cy="213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12125" y="1858500"/>
            <a:ext cx="2133600" cy="2133600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22"/>
          <p:cNvSpPr/>
          <p:nvPr/>
        </p:nvSpPr>
        <p:spPr>
          <a:xfrm>
            <a:off x="3528075" y="2752675"/>
            <a:ext cx="1615500" cy="2325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Dataset : </a:t>
            </a:r>
            <a:endParaRPr/>
          </a:p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>
            <a:off x="471900" y="1919075"/>
            <a:ext cx="8222100" cy="206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b="1" lang="fr"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Class Distribution:</a:t>
            </a:r>
            <a:endParaRPr b="1" sz="1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Char char="-"/>
            </a:pPr>
            <a:r>
              <a:rPr b="1" lang="fr"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Normal Cases:</a:t>
            </a:r>
            <a:r>
              <a:rPr lang="fr"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🟢 </a:t>
            </a:r>
            <a:r>
              <a:rPr b="1" lang="fr"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3,500 images</a:t>
            </a:r>
            <a:br>
              <a:rPr b="1" lang="fr"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r"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"These represent healthy individuals with no signs of tuberculosis."</a:t>
            </a:r>
            <a:endParaRPr sz="1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b="1" lang="fr"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Tuberculous Cases:</a:t>
            </a:r>
            <a:r>
              <a:rPr lang="fr"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🔴 </a:t>
            </a:r>
            <a:r>
              <a:rPr b="1" lang="fr"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700 images</a:t>
            </a:r>
            <a:br>
              <a:rPr b="1" lang="fr"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r"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"Images of individuals diagnosed with tuberculosis, highlighting areas of infection."</a:t>
            </a:r>
            <a:endParaRPr sz="1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Dataset : </a:t>
            </a:r>
            <a:endParaRPr/>
          </a:p>
        </p:txBody>
      </p:sp>
      <p:sp>
        <p:nvSpPr>
          <p:cNvPr id="82" name="Google Shape;82;p15"/>
          <p:cNvSpPr txBox="1"/>
          <p:nvPr>
            <p:ph idx="1" type="body"/>
          </p:nvPr>
        </p:nvSpPr>
        <p:spPr>
          <a:xfrm>
            <a:off x="471900" y="1919075"/>
            <a:ext cx="8222100" cy="284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Preprocessing Pipeline for Chest X-ray Dataset : </a:t>
            </a:r>
            <a:endParaRPr b="1" sz="1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fr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Resizing</a:t>
            </a:r>
            <a:r>
              <a:rPr lang="fr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fr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All images are resized to </a:t>
            </a:r>
            <a:r>
              <a:rPr b="1" lang="fr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224x224</a:t>
            </a:r>
            <a:r>
              <a:rPr lang="fr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to standardize input dimensions for the ResNet model.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fr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Normalization</a:t>
            </a:r>
            <a:r>
              <a:rPr lang="fr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fr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Applied per-channel normalization with: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</a:pPr>
            <a:r>
              <a:rPr lang="fr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Mean: </a:t>
            </a:r>
            <a:r>
              <a:rPr lang="fr" sz="1200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[0.5, 0.5, 0.5]</a:t>
            </a:r>
            <a:endParaRPr sz="1200">
              <a:solidFill>
                <a:srgbClr val="188038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</a:pPr>
            <a:r>
              <a:rPr lang="fr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Standard Deviation: </a:t>
            </a:r>
            <a:r>
              <a:rPr lang="fr" sz="1200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[0.5, 0.5, 0.5]</a:t>
            </a:r>
            <a:endParaRPr sz="1200">
              <a:solidFill>
                <a:srgbClr val="188038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Dataset : </a:t>
            </a:r>
            <a:endParaRPr/>
          </a:p>
        </p:txBody>
      </p:sp>
      <p:sp>
        <p:nvSpPr>
          <p:cNvPr id="88" name="Google Shape;88;p16"/>
          <p:cNvSpPr txBox="1"/>
          <p:nvPr>
            <p:ph idx="1" type="body"/>
          </p:nvPr>
        </p:nvSpPr>
        <p:spPr>
          <a:xfrm>
            <a:off x="471900" y="1919075"/>
            <a:ext cx="8222100" cy="284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fr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Class Imbalance Handling</a:t>
            </a:r>
            <a:r>
              <a:rPr lang="fr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1" lang="fr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Class Weights</a:t>
            </a:r>
            <a:r>
              <a:rPr lang="fr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○"/>
            </a:pPr>
            <a:r>
              <a:rPr lang="fr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Normal: </a:t>
            </a:r>
            <a:r>
              <a:rPr lang="fr" sz="1600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1/3500</a:t>
            </a:r>
            <a:endParaRPr sz="1600">
              <a:solidFill>
                <a:srgbClr val="188038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○"/>
            </a:pPr>
            <a:r>
              <a:rPr lang="fr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Tuberculous: </a:t>
            </a:r>
            <a:r>
              <a:rPr lang="fr" sz="1600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1/700</a:t>
            </a:r>
            <a:endParaRPr sz="1600">
              <a:solidFill>
                <a:srgbClr val="188038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 Model Architecture :  </a:t>
            </a:r>
            <a:endParaRPr/>
          </a:p>
        </p:txBody>
      </p:sp>
      <p:sp>
        <p:nvSpPr>
          <p:cNvPr id="94" name="Google Shape;94;p17"/>
          <p:cNvSpPr txBox="1"/>
          <p:nvPr>
            <p:ph idx="1" type="body"/>
          </p:nvPr>
        </p:nvSpPr>
        <p:spPr>
          <a:xfrm>
            <a:off x="460950" y="1875000"/>
            <a:ext cx="8222100" cy="284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fr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Pretrained Model</a:t>
            </a:r>
            <a:r>
              <a:rPr lang="fr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●"/>
            </a:pPr>
            <a:r>
              <a:rPr b="1" lang="fr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Base Model</a:t>
            </a:r>
            <a:r>
              <a:rPr lang="fr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ResNet-34</a:t>
            </a:r>
            <a:endParaRPr sz="1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●"/>
            </a:pPr>
            <a:r>
              <a:rPr b="1" lang="fr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Base Model</a:t>
            </a:r>
            <a:r>
              <a:rPr lang="fr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: ResNet-18</a:t>
            </a:r>
            <a:endParaRPr sz="1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fr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Modified for Binary Classification</a:t>
            </a:r>
            <a:r>
              <a:rPr lang="fr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●"/>
            </a:pPr>
            <a:r>
              <a:rPr lang="fr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Final Fully Connected Layer adjusted to classify:</a:t>
            </a:r>
            <a:endParaRPr sz="1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○"/>
            </a:pPr>
            <a:r>
              <a:rPr b="1" lang="fr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Normal</a:t>
            </a:r>
            <a:endParaRPr b="1" sz="1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○"/>
            </a:pPr>
            <a:r>
              <a:rPr b="1" lang="fr" sz="1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Tuberculous</a:t>
            </a:r>
            <a:endParaRPr b="1" sz="1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/>
          <p:nvPr>
            <p:ph type="title"/>
          </p:nvPr>
        </p:nvSpPr>
        <p:spPr>
          <a:xfrm>
            <a:off x="300850" y="692850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 Model ResNet34 :  </a:t>
            </a:r>
            <a:endParaRPr/>
          </a:p>
        </p:txBody>
      </p:sp>
      <p:pic>
        <p:nvPicPr>
          <p:cNvPr id="100" name="Google Shape;10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87375" y="1792875"/>
            <a:ext cx="4780517" cy="3190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9"/>
          <p:cNvSpPr txBox="1"/>
          <p:nvPr>
            <p:ph type="title"/>
          </p:nvPr>
        </p:nvSpPr>
        <p:spPr>
          <a:xfrm>
            <a:off x="339600" y="6799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 Model ResNet34 :  </a:t>
            </a:r>
            <a:endParaRPr/>
          </a:p>
        </p:txBody>
      </p:sp>
      <p:graphicFrame>
        <p:nvGraphicFramePr>
          <p:cNvPr id="106" name="Google Shape;106;p19"/>
          <p:cNvGraphicFramePr/>
          <p:nvPr/>
        </p:nvGraphicFramePr>
        <p:xfrm>
          <a:off x="952500" y="2571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{E8A74AB1-A041-4899-B0B8-C6525C2D99C1}</a:tableStyleId>
              </a:tblPr>
              <a:tblGrid>
                <a:gridCol w="1447800"/>
                <a:gridCol w="1447800"/>
                <a:gridCol w="2079725"/>
                <a:gridCol w="1242075"/>
                <a:gridCol w="10216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Batch Size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Epochs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Class Imbalance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Validation Loss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Validation Accuracy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32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10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Addressed using Class Weights (Normal: 1/3500, Tuberculous: 1/700)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0.0430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99.29%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0"/>
          <p:cNvSpPr txBox="1"/>
          <p:nvPr>
            <p:ph type="title"/>
          </p:nvPr>
        </p:nvSpPr>
        <p:spPr>
          <a:xfrm>
            <a:off x="300850" y="692850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 Model ResNet18 :  </a:t>
            </a:r>
            <a:endParaRPr/>
          </a:p>
        </p:txBody>
      </p:sp>
      <p:pic>
        <p:nvPicPr>
          <p:cNvPr id="112" name="Google Shape;11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29025" y="1829950"/>
            <a:ext cx="4525875" cy="29605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1"/>
          <p:cNvSpPr txBox="1"/>
          <p:nvPr>
            <p:ph type="title"/>
          </p:nvPr>
        </p:nvSpPr>
        <p:spPr>
          <a:xfrm>
            <a:off x="339600" y="6799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 Model ResNet18 :  </a:t>
            </a:r>
            <a:endParaRPr/>
          </a:p>
        </p:txBody>
      </p:sp>
      <p:graphicFrame>
        <p:nvGraphicFramePr>
          <p:cNvPr id="118" name="Google Shape;118;p21"/>
          <p:cNvGraphicFramePr/>
          <p:nvPr/>
        </p:nvGraphicFramePr>
        <p:xfrm>
          <a:off x="952500" y="2571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{E8A74AB1-A041-4899-B0B8-C6525C2D99C1}</a:tableStyleId>
              </a:tblPr>
              <a:tblGrid>
                <a:gridCol w="1447800"/>
                <a:gridCol w="1447800"/>
                <a:gridCol w="2079725"/>
                <a:gridCol w="1242075"/>
                <a:gridCol w="10216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Batch Size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Epochs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Class Imbalance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Validation Loss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Validation Accuracy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32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10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Addressed using Class Weights (Normal: 1/3500, Tuberculous: 1/700)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0.0076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95.32%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