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notesMasterIdLst>
    <p:notesMasterId r:id="rId18"/>
  </p:notesMasterIdLst>
  <p:sldIdLst>
    <p:sldId id="256" r:id="rId2"/>
    <p:sldId id="257" r:id="rId3"/>
    <p:sldId id="258" r:id="rId4"/>
    <p:sldId id="274" r:id="rId5"/>
    <p:sldId id="1047" r:id="rId6"/>
    <p:sldId id="259" r:id="rId7"/>
    <p:sldId id="268" r:id="rId8"/>
    <p:sldId id="262" r:id="rId9"/>
    <p:sldId id="269" r:id="rId10"/>
    <p:sldId id="270" r:id="rId11"/>
    <p:sldId id="1046" r:id="rId12"/>
    <p:sldId id="271" r:id="rId13"/>
    <p:sldId id="272" r:id="rId14"/>
    <p:sldId id="273" r:id="rId15"/>
    <p:sldId id="266"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1" d="100"/>
          <a:sy n="111" d="100"/>
        </p:scale>
        <p:origin x="5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CB5E46-D40C-4D1D-A073-A5577E98A71D}" type="doc">
      <dgm:prSet loTypeId="urn:microsoft.com/office/officeart/2005/8/layout/vProcess5" loCatId="process" qsTypeId="urn:microsoft.com/office/officeart/2005/8/quickstyle/3d1" qsCatId="3D" csTypeId="urn:microsoft.com/office/officeart/2005/8/colors/accent1_2" csCatId="accent1" phldr="1"/>
      <dgm:spPr/>
      <dgm:t>
        <a:bodyPr/>
        <a:lstStyle/>
        <a:p>
          <a:endParaRPr lang="fr-FR"/>
        </a:p>
      </dgm:t>
    </dgm:pt>
    <dgm:pt modelId="{457D2CAF-A497-4663-A7FA-98E8F18B5D94}">
      <dgm:prSet phldrT="[Texte]" custT="1"/>
      <dgm:spPr/>
      <dgm:t>
        <a:bodyPr/>
        <a:lstStyle/>
        <a:p>
          <a:r>
            <a:rPr lang="fr-FR" sz="2000" dirty="0"/>
            <a:t>Aménagement des points d’accès de/vers l’île</a:t>
          </a:r>
        </a:p>
      </dgm:t>
    </dgm:pt>
    <dgm:pt modelId="{C2E1DB3A-0831-40A7-89E0-E94E933D519B}" type="parTrans" cxnId="{21857266-B038-4DBE-B37A-BA8716CF8338}">
      <dgm:prSet/>
      <dgm:spPr/>
      <dgm:t>
        <a:bodyPr/>
        <a:lstStyle/>
        <a:p>
          <a:endParaRPr lang="fr-FR"/>
        </a:p>
      </dgm:t>
    </dgm:pt>
    <dgm:pt modelId="{AF6D6FE1-58A8-4749-97AE-153BABFA700D}" type="sibTrans" cxnId="{21857266-B038-4DBE-B37A-BA8716CF8338}">
      <dgm:prSet/>
      <dgm:spPr/>
      <dgm:t>
        <a:bodyPr/>
        <a:lstStyle/>
        <a:p>
          <a:endParaRPr lang="fr-FR" dirty="0"/>
        </a:p>
      </dgm:t>
    </dgm:pt>
    <dgm:pt modelId="{F95ECD98-FF9D-4D8E-B8D0-2005D3CF668B}">
      <dgm:prSet phldrT="[Texte]" custT="1"/>
      <dgm:spPr/>
      <dgm:t>
        <a:bodyPr/>
        <a:lstStyle/>
        <a:p>
          <a:r>
            <a:rPr lang="fr-FR" sz="2000" dirty="0"/>
            <a:t>Réhabilitation des monuments existants</a:t>
          </a:r>
        </a:p>
      </dgm:t>
    </dgm:pt>
    <dgm:pt modelId="{AD3DD939-7DFB-4DCE-BFC3-E577045D619B}" type="parTrans" cxnId="{426B3CCB-A270-4908-965F-9CC8582FFAC8}">
      <dgm:prSet/>
      <dgm:spPr/>
      <dgm:t>
        <a:bodyPr/>
        <a:lstStyle/>
        <a:p>
          <a:endParaRPr lang="fr-FR"/>
        </a:p>
      </dgm:t>
    </dgm:pt>
    <dgm:pt modelId="{4084FBCE-D214-4CB4-8B45-C44B312DF7C4}" type="sibTrans" cxnId="{426B3CCB-A270-4908-965F-9CC8582FFAC8}">
      <dgm:prSet/>
      <dgm:spPr/>
      <dgm:t>
        <a:bodyPr/>
        <a:lstStyle/>
        <a:p>
          <a:endParaRPr lang="fr-FR" dirty="0"/>
        </a:p>
      </dgm:t>
    </dgm:pt>
    <dgm:pt modelId="{5EE296B7-2EF6-4507-B43A-A0959FD54810}">
      <dgm:prSet phldrT="[Texte]" custT="1"/>
      <dgm:spPr/>
      <dgm:t>
        <a:bodyPr/>
        <a:lstStyle/>
        <a:p>
          <a:r>
            <a:rPr lang="fr-FR" sz="2000" dirty="0"/>
            <a:t>Réhabilitation des chaussées.</a:t>
          </a:r>
        </a:p>
      </dgm:t>
    </dgm:pt>
    <dgm:pt modelId="{40C1E549-F042-4971-9C00-F8D83B19CBE0}" type="parTrans" cxnId="{DD6B2E70-0714-4922-8C9D-A42FB30AAF50}">
      <dgm:prSet/>
      <dgm:spPr/>
      <dgm:t>
        <a:bodyPr/>
        <a:lstStyle/>
        <a:p>
          <a:endParaRPr lang="fr-FR"/>
        </a:p>
      </dgm:t>
    </dgm:pt>
    <dgm:pt modelId="{53E3C2C2-8C2E-47D4-A1AC-C3599425A456}" type="sibTrans" cxnId="{DD6B2E70-0714-4922-8C9D-A42FB30AAF50}">
      <dgm:prSet/>
      <dgm:spPr/>
      <dgm:t>
        <a:bodyPr/>
        <a:lstStyle/>
        <a:p>
          <a:endParaRPr lang="fr-FR" dirty="0"/>
        </a:p>
      </dgm:t>
    </dgm:pt>
    <dgm:pt modelId="{8FE6CD87-37EE-4FF5-AFDE-6EB4E9CFE897}">
      <dgm:prSet phldrT="[Texte]" custT="1"/>
      <dgm:spPr/>
      <dgm:t>
        <a:bodyPr/>
        <a:lstStyle/>
        <a:p>
          <a:pPr algn="just"/>
          <a:r>
            <a:rPr lang="fr-FR" sz="2000" dirty="0"/>
            <a:t>Lancement de l’appel à manifestation (sélection des plaisanciers)</a:t>
          </a:r>
        </a:p>
      </dgm:t>
    </dgm:pt>
    <dgm:pt modelId="{44CBDE20-2F44-47DC-A250-CBB94CA3BFE9}" type="parTrans" cxnId="{CBDC22CF-1135-4D46-BDC1-47ECB57B0E4E}">
      <dgm:prSet/>
      <dgm:spPr/>
      <dgm:t>
        <a:bodyPr/>
        <a:lstStyle/>
        <a:p>
          <a:endParaRPr lang="fr-FR"/>
        </a:p>
      </dgm:t>
    </dgm:pt>
    <dgm:pt modelId="{34BE51F5-3B6D-420E-B2AC-394B2C25A216}" type="sibTrans" cxnId="{CBDC22CF-1135-4D46-BDC1-47ECB57B0E4E}">
      <dgm:prSet/>
      <dgm:spPr/>
      <dgm:t>
        <a:bodyPr/>
        <a:lstStyle/>
        <a:p>
          <a:endParaRPr lang="fr-FR"/>
        </a:p>
      </dgm:t>
    </dgm:pt>
    <dgm:pt modelId="{66570E44-0FD4-4EE0-9B3A-FE997490DAAA}" type="pres">
      <dgm:prSet presAssocID="{E8CB5E46-D40C-4D1D-A073-A5577E98A71D}" presName="outerComposite" presStyleCnt="0">
        <dgm:presLayoutVars>
          <dgm:chMax val="5"/>
          <dgm:dir/>
          <dgm:resizeHandles val="exact"/>
        </dgm:presLayoutVars>
      </dgm:prSet>
      <dgm:spPr/>
    </dgm:pt>
    <dgm:pt modelId="{BB9F7898-7211-42EC-852F-2E0009C55EF3}" type="pres">
      <dgm:prSet presAssocID="{E8CB5E46-D40C-4D1D-A073-A5577E98A71D}" presName="dummyMaxCanvas" presStyleCnt="0">
        <dgm:presLayoutVars/>
      </dgm:prSet>
      <dgm:spPr/>
    </dgm:pt>
    <dgm:pt modelId="{66E199CD-7952-476F-883F-74AA8A38DFEF}" type="pres">
      <dgm:prSet presAssocID="{E8CB5E46-D40C-4D1D-A073-A5577E98A71D}" presName="FourNodes_1" presStyleLbl="node1" presStyleIdx="0" presStyleCnt="4" custScaleY="80631">
        <dgm:presLayoutVars>
          <dgm:bulletEnabled val="1"/>
        </dgm:presLayoutVars>
      </dgm:prSet>
      <dgm:spPr/>
    </dgm:pt>
    <dgm:pt modelId="{2A30A95B-3B87-4AF8-B0B3-3ECECFE54458}" type="pres">
      <dgm:prSet presAssocID="{E8CB5E46-D40C-4D1D-A073-A5577E98A71D}" presName="FourNodes_2" presStyleLbl="node1" presStyleIdx="1" presStyleCnt="4" custScaleY="80631">
        <dgm:presLayoutVars>
          <dgm:bulletEnabled val="1"/>
        </dgm:presLayoutVars>
      </dgm:prSet>
      <dgm:spPr/>
    </dgm:pt>
    <dgm:pt modelId="{F0D60B27-E726-4483-929C-81413AB011D8}" type="pres">
      <dgm:prSet presAssocID="{E8CB5E46-D40C-4D1D-A073-A5577E98A71D}" presName="FourNodes_3" presStyleLbl="node1" presStyleIdx="2" presStyleCnt="4" custScaleY="80631">
        <dgm:presLayoutVars>
          <dgm:bulletEnabled val="1"/>
        </dgm:presLayoutVars>
      </dgm:prSet>
      <dgm:spPr/>
    </dgm:pt>
    <dgm:pt modelId="{294C4BF0-0245-43D5-898C-ABA9719B27F2}" type="pres">
      <dgm:prSet presAssocID="{E8CB5E46-D40C-4D1D-A073-A5577E98A71D}" presName="FourNodes_4" presStyleLbl="node1" presStyleIdx="3" presStyleCnt="4" custScaleY="80631">
        <dgm:presLayoutVars>
          <dgm:bulletEnabled val="1"/>
        </dgm:presLayoutVars>
      </dgm:prSet>
      <dgm:spPr/>
    </dgm:pt>
    <dgm:pt modelId="{81ABD239-53F3-4A12-84F2-CE58BB088212}" type="pres">
      <dgm:prSet presAssocID="{E8CB5E46-D40C-4D1D-A073-A5577E98A71D}" presName="FourConn_1-2" presStyleLbl="fgAccFollowNode1" presStyleIdx="0" presStyleCnt="3" custScaleX="66352" custScaleY="100000">
        <dgm:presLayoutVars>
          <dgm:bulletEnabled val="1"/>
        </dgm:presLayoutVars>
      </dgm:prSet>
      <dgm:spPr/>
    </dgm:pt>
    <dgm:pt modelId="{823BDD2E-3B20-4088-B787-9B34FA8EDC78}" type="pres">
      <dgm:prSet presAssocID="{E8CB5E46-D40C-4D1D-A073-A5577E98A71D}" presName="FourConn_2-3" presStyleLbl="fgAccFollowNode1" presStyleIdx="1" presStyleCnt="3" custScaleX="66352" custScaleY="100000">
        <dgm:presLayoutVars>
          <dgm:bulletEnabled val="1"/>
        </dgm:presLayoutVars>
      </dgm:prSet>
      <dgm:spPr/>
    </dgm:pt>
    <dgm:pt modelId="{C54F6FC2-190A-46DD-AB7C-E26D65C715CB}" type="pres">
      <dgm:prSet presAssocID="{E8CB5E46-D40C-4D1D-A073-A5577E98A71D}" presName="FourConn_3-4" presStyleLbl="fgAccFollowNode1" presStyleIdx="2" presStyleCnt="3" custScaleX="66352" custScaleY="100000">
        <dgm:presLayoutVars>
          <dgm:bulletEnabled val="1"/>
        </dgm:presLayoutVars>
      </dgm:prSet>
      <dgm:spPr/>
    </dgm:pt>
    <dgm:pt modelId="{1A99F270-7080-4EC1-B847-317AF4C182A3}" type="pres">
      <dgm:prSet presAssocID="{E8CB5E46-D40C-4D1D-A073-A5577E98A71D}" presName="FourNodes_1_text" presStyleLbl="node1" presStyleIdx="3" presStyleCnt="4">
        <dgm:presLayoutVars>
          <dgm:bulletEnabled val="1"/>
        </dgm:presLayoutVars>
      </dgm:prSet>
      <dgm:spPr/>
    </dgm:pt>
    <dgm:pt modelId="{0D3750F4-9D69-4CFE-8E59-22A3A5116C3B}" type="pres">
      <dgm:prSet presAssocID="{E8CB5E46-D40C-4D1D-A073-A5577E98A71D}" presName="FourNodes_2_text" presStyleLbl="node1" presStyleIdx="3" presStyleCnt="4">
        <dgm:presLayoutVars>
          <dgm:bulletEnabled val="1"/>
        </dgm:presLayoutVars>
      </dgm:prSet>
      <dgm:spPr/>
    </dgm:pt>
    <dgm:pt modelId="{5DC59F9B-03D6-4546-83F6-88B093A4D687}" type="pres">
      <dgm:prSet presAssocID="{E8CB5E46-D40C-4D1D-A073-A5577E98A71D}" presName="FourNodes_3_text" presStyleLbl="node1" presStyleIdx="3" presStyleCnt="4">
        <dgm:presLayoutVars>
          <dgm:bulletEnabled val="1"/>
        </dgm:presLayoutVars>
      </dgm:prSet>
      <dgm:spPr/>
    </dgm:pt>
    <dgm:pt modelId="{F4A7AE7A-32B1-46E4-9FB8-0C861971CBF3}" type="pres">
      <dgm:prSet presAssocID="{E8CB5E46-D40C-4D1D-A073-A5577E98A71D}" presName="FourNodes_4_text" presStyleLbl="node1" presStyleIdx="3" presStyleCnt="4">
        <dgm:presLayoutVars>
          <dgm:bulletEnabled val="1"/>
        </dgm:presLayoutVars>
      </dgm:prSet>
      <dgm:spPr/>
    </dgm:pt>
  </dgm:ptLst>
  <dgm:cxnLst>
    <dgm:cxn modelId="{AB2D8526-77D8-4501-8415-AC11E2591B85}" type="presOf" srcId="{8FE6CD87-37EE-4FF5-AFDE-6EB4E9CFE897}" destId="{F4A7AE7A-32B1-46E4-9FB8-0C861971CBF3}" srcOrd="1" destOrd="0" presId="urn:microsoft.com/office/officeart/2005/8/layout/vProcess5"/>
    <dgm:cxn modelId="{6222DE44-DAD4-417C-A4DC-70660865BAA2}" type="presOf" srcId="{5EE296B7-2EF6-4507-B43A-A0959FD54810}" destId="{F0D60B27-E726-4483-929C-81413AB011D8}" srcOrd="0" destOrd="0" presId="urn:microsoft.com/office/officeart/2005/8/layout/vProcess5"/>
    <dgm:cxn modelId="{D6AA5365-BCC4-48DE-AA78-C783D76E5031}" type="presOf" srcId="{E8CB5E46-D40C-4D1D-A073-A5577E98A71D}" destId="{66570E44-0FD4-4EE0-9B3A-FE997490DAAA}" srcOrd="0" destOrd="0" presId="urn:microsoft.com/office/officeart/2005/8/layout/vProcess5"/>
    <dgm:cxn modelId="{21857266-B038-4DBE-B37A-BA8716CF8338}" srcId="{E8CB5E46-D40C-4D1D-A073-A5577E98A71D}" destId="{457D2CAF-A497-4663-A7FA-98E8F18B5D94}" srcOrd="0" destOrd="0" parTransId="{C2E1DB3A-0831-40A7-89E0-E94E933D519B}" sibTransId="{AF6D6FE1-58A8-4749-97AE-153BABFA700D}"/>
    <dgm:cxn modelId="{DD6B2E70-0714-4922-8C9D-A42FB30AAF50}" srcId="{E8CB5E46-D40C-4D1D-A073-A5577E98A71D}" destId="{5EE296B7-2EF6-4507-B43A-A0959FD54810}" srcOrd="2" destOrd="0" parTransId="{40C1E549-F042-4971-9C00-F8D83B19CBE0}" sibTransId="{53E3C2C2-8C2E-47D4-A1AC-C3599425A456}"/>
    <dgm:cxn modelId="{1FDE7750-07E2-4D37-9986-A810FA303175}" type="presOf" srcId="{F95ECD98-FF9D-4D8E-B8D0-2005D3CF668B}" destId="{0D3750F4-9D69-4CFE-8E59-22A3A5116C3B}" srcOrd="1" destOrd="0" presId="urn:microsoft.com/office/officeart/2005/8/layout/vProcess5"/>
    <dgm:cxn modelId="{53F2EC82-1C1A-4123-A4C3-CA1319B1E419}" type="presOf" srcId="{457D2CAF-A497-4663-A7FA-98E8F18B5D94}" destId="{66E199CD-7952-476F-883F-74AA8A38DFEF}" srcOrd="0" destOrd="0" presId="urn:microsoft.com/office/officeart/2005/8/layout/vProcess5"/>
    <dgm:cxn modelId="{B1B73F85-5CE6-4A1D-9D8E-664A49871DC7}" type="presOf" srcId="{5EE296B7-2EF6-4507-B43A-A0959FD54810}" destId="{5DC59F9B-03D6-4546-83F6-88B093A4D687}" srcOrd="1" destOrd="0" presId="urn:microsoft.com/office/officeart/2005/8/layout/vProcess5"/>
    <dgm:cxn modelId="{FEE30590-4397-46F8-8066-0FC268D210EC}" type="presOf" srcId="{53E3C2C2-8C2E-47D4-A1AC-C3599425A456}" destId="{C54F6FC2-190A-46DD-AB7C-E26D65C715CB}" srcOrd="0" destOrd="0" presId="urn:microsoft.com/office/officeart/2005/8/layout/vProcess5"/>
    <dgm:cxn modelId="{A0A65D99-DDE4-4A67-B702-777D09C20983}" type="presOf" srcId="{457D2CAF-A497-4663-A7FA-98E8F18B5D94}" destId="{1A99F270-7080-4EC1-B847-317AF4C182A3}" srcOrd="1" destOrd="0" presId="urn:microsoft.com/office/officeart/2005/8/layout/vProcess5"/>
    <dgm:cxn modelId="{2603ABC8-C96A-4C51-BBA6-841B5F616629}" type="presOf" srcId="{8FE6CD87-37EE-4FF5-AFDE-6EB4E9CFE897}" destId="{294C4BF0-0245-43D5-898C-ABA9719B27F2}" srcOrd="0" destOrd="0" presId="urn:microsoft.com/office/officeart/2005/8/layout/vProcess5"/>
    <dgm:cxn modelId="{426B3CCB-A270-4908-965F-9CC8582FFAC8}" srcId="{E8CB5E46-D40C-4D1D-A073-A5577E98A71D}" destId="{F95ECD98-FF9D-4D8E-B8D0-2005D3CF668B}" srcOrd="1" destOrd="0" parTransId="{AD3DD939-7DFB-4DCE-BFC3-E577045D619B}" sibTransId="{4084FBCE-D214-4CB4-8B45-C44B312DF7C4}"/>
    <dgm:cxn modelId="{CBDC22CF-1135-4D46-BDC1-47ECB57B0E4E}" srcId="{E8CB5E46-D40C-4D1D-A073-A5577E98A71D}" destId="{8FE6CD87-37EE-4FF5-AFDE-6EB4E9CFE897}" srcOrd="3" destOrd="0" parTransId="{44CBDE20-2F44-47DC-A250-CBB94CA3BFE9}" sibTransId="{34BE51F5-3B6D-420E-B2AC-394B2C25A216}"/>
    <dgm:cxn modelId="{0151B1D5-160E-4C4E-AD6A-4144AEB8B847}" type="presOf" srcId="{4084FBCE-D214-4CB4-8B45-C44B312DF7C4}" destId="{823BDD2E-3B20-4088-B787-9B34FA8EDC78}" srcOrd="0" destOrd="0" presId="urn:microsoft.com/office/officeart/2005/8/layout/vProcess5"/>
    <dgm:cxn modelId="{850511DB-0033-418D-8F89-1483AC920686}" type="presOf" srcId="{F95ECD98-FF9D-4D8E-B8D0-2005D3CF668B}" destId="{2A30A95B-3B87-4AF8-B0B3-3ECECFE54458}" srcOrd="0" destOrd="0" presId="urn:microsoft.com/office/officeart/2005/8/layout/vProcess5"/>
    <dgm:cxn modelId="{5AFF8EF2-792B-49C1-BFA2-82CDB9367281}" type="presOf" srcId="{AF6D6FE1-58A8-4749-97AE-153BABFA700D}" destId="{81ABD239-53F3-4A12-84F2-CE58BB088212}" srcOrd="0" destOrd="0" presId="urn:microsoft.com/office/officeart/2005/8/layout/vProcess5"/>
    <dgm:cxn modelId="{BC89C217-6656-492E-BFF6-827A69915BB9}" type="presParOf" srcId="{66570E44-0FD4-4EE0-9B3A-FE997490DAAA}" destId="{BB9F7898-7211-42EC-852F-2E0009C55EF3}" srcOrd="0" destOrd="0" presId="urn:microsoft.com/office/officeart/2005/8/layout/vProcess5"/>
    <dgm:cxn modelId="{19BDC377-D504-4D62-8650-ECA96404D521}" type="presParOf" srcId="{66570E44-0FD4-4EE0-9B3A-FE997490DAAA}" destId="{66E199CD-7952-476F-883F-74AA8A38DFEF}" srcOrd="1" destOrd="0" presId="urn:microsoft.com/office/officeart/2005/8/layout/vProcess5"/>
    <dgm:cxn modelId="{C00DBC93-F523-4240-93D6-209AE9DCBD87}" type="presParOf" srcId="{66570E44-0FD4-4EE0-9B3A-FE997490DAAA}" destId="{2A30A95B-3B87-4AF8-B0B3-3ECECFE54458}" srcOrd="2" destOrd="0" presId="urn:microsoft.com/office/officeart/2005/8/layout/vProcess5"/>
    <dgm:cxn modelId="{7D0F3412-BECD-4F71-BD8A-3633710800D5}" type="presParOf" srcId="{66570E44-0FD4-4EE0-9B3A-FE997490DAAA}" destId="{F0D60B27-E726-4483-929C-81413AB011D8}" srcOrd="3" destOrd="0" presId="urn:microsoft.com/office/officeart/2005/8/layout/vProcess5"/>
    <dgm:cxn modelId="{B274C438-FAC9-465A-B52A-CDD089D38CA0}" type="presParOf" srcId="{66570E44-0FD4-4EE0-9B3A-FE997490DAAA}" destId="{294C4BF0-0245-43D5-898C-ABA9719B27F2}" srcOrd="4" destOrd="0" presId="urn:microsoft.com/office/officeart/2005/8/layout/vProcess5"/>
    <dgm:cxn modelId="{8C983E7F-7675-43AF-8A10-19DAE99C7F05}" type="presParOf" srcId="{66570E44-0FD4-4EE0-9B3A-FE997490DAAA}" destId="{81ABD239-53F3-4A12-84F2-CE58BB088212}" srcOrd="5" destOrd="0" presId="urn:microsoft.com/office/officeart/2005/8/layout/vProcess5"/>
    <dgm:cxn modelId="{8AC97215-1CAC-4EB0-A6BD-821676B28E4E}" type="presParOf" srcId="{66570E44-0FD4-4EE0-9B3A-FE997490DAAA}" destId="{823BDD2E-3B20-4088-B787-9B34FA8EDC78}" srcOrd="6" destOrd="0" presId="urn:microsoft.com/office/officeart/2005/8/layout/vProcess5"/>
    <dgm:cxn modelId="{6780B8A4-FE48-4438-9B01-5FF1BA7E9E4A}" type="presParOf" srcId="{66570E44-0FD4-4EE0-9B3A-FE997490DAAA}" destId="{C54F6FC2-190A-46DD-AB7C-E26D65C715CB}" srcOrd="7" destOrd="0" presId="urn:microsoft.com/office/officeart/2005/8/layout/vProcess5"/>
    <dgm:cxn modelId="{AFB1585B-D43B-43CE-B4E2-60BD60DC9F5D}" type="presParOf" srcId="{66570E44-0FD4-4EE0-9B3A-FE997490DAAA}" destId="{1A99F270-7080-4EC1-B847-317AF4C182A3}" srcOrd="8" destOrd="0" presId="urn:microsoft.com/office/officeart/2005/8/layout/vProcess5"/>
    <dgm:cxn modelId="{5A770C48-7E3F-4096-8EA5-5A863DEAA104}" type="presParOf" srcId="{66570E44-0FD4-4EE0-9B3A-FE997490DAAA}" destId="{0D3750F4-9D69-4CFE-8E59-22A3A5116C3B}" srcOrd="9" destOrd="0" presId="urn:microsoft.com/office/officeart/2005/8/layout/vProcess5"/>
    <dgm:cxn modelId="{390DEE7D-4984-4589-8643-08D32430DCF7}" type="presParOf" srcId="{66570E44-0FD4-4EE0-9B3A-FE997490DAAA}" destId="{5DC59F9B-03D6-4546-83F6-88B093A4D687}" srcOrd="10" destOrd="0" presId="urn:microsoft.com/office/officeart/2005/8/layout/vProcess5"/>
    <dgm:cxn modelId="{FE863F43-B5C8-4AC0-89CC-F67DE09E4CB1}" type="presParOf" srcId="{66570E44-0FD4-4EE0-9B3A-FE997490DAAA}" destId="{F4A7AE7A-32B1-46E4-9FB8-0C861971CBF3}"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E60E7A-3386-41FA-9E25-2A53BA2708CA}"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1467EE3B-F6AB-4E98-9A4C-E37A4BED040B}">
      <dgm:prSet phldrT="[Texte]" phldr="0"/>
      <dgm:spPr/>
      <dgm:t>
        <a:bodyPr/>
        <a:lstStyle/>
        <a:p>
          <a:r>
            <a:rPr lang="fr-FR" dirty="0"/>
            <a:t>1</a:t>
          </a:r>
        </a:p>
      </dgm:t>
    </dgm:pt>
    <dgm:pt modelId="{13E91BA7-FDDD-42E0-8660-3347D09C95B7}" type="parTrans" cxnId="{F84300FC-444D-432C-B8FF-9767C2A7A31A}">
      <dgm:prSet/>
      <dgm:spPr/>
      <dgm:t>
        <a:bodyPr/>
        <a:lstStyle/>
        <a:p>
          <a:endParaRPr lang="fr-FR"/>
        </a:p>
      </dgm:t>
    </dgm:pt>
    <dgm:pt modelId="{54BBB856-484F-410C-BA33-CF9CAE61D1C9}" type="sibTrans" cxnId="{F84300FC-444D-432C-B8FF-9767C2A7A31A}">
      <dgm:prSet/>
      <dgm:spPr/>
      <dgm:t>
        <a:bodyPr/>
        <a:lstStyle/>
        <a:p>
          <a:endParaRPr lang="fr-FR"/>
        </a:p>
      </dgm:t>
    </dgm:pt>
    <dgm:pt modelId="{F168B893-05A1-4CF0-82D4-6436D1F9327E}">
      <dgm:prSet phldrT="[Texte]"/>
      <dgm:spPr/>
      <dgm:t>
        <a:bodyPr/>
        <a:lstStyle/>
        <a:p>
          <a:r>
            <a:rPr lang="fr-FR" dirty="0"/>
            <a:t>Conserver les habitats et la biodiversité qui caractérise le site</a:t>
          </a:r>
        </a:p>
      </dgm:t>
    </dgm:pt>
    <dgm:pt modelId="{C937B434-099D-43E6-B494-C36B2770C3EA}" type="parTrans" cxnId="{8165C2A4-0D68-4EC9-A622-481F6197863F}">
      <dgm:prSet/>
      <dgm:spPr/>
      <dgm:t>
        <a:bodyPr/>
        <a:lstStyle/>
        <a:p>
          <a:endParaRPr lang="fr-FR"/>
        </a:p>
      </dgm:t>
    </dgm:pt>
    <dgm:pt modelId="{2CB01C84-4FBA-4DDA-B32D-1A3A5DB95F1C}" type="sibTrans" cxnId="{8165C2A4-0D68-4EC9-A622-481F6197863F}">
      <dgm:prSet/>
      <dgm:spPr/>
      <dgm:t>
        <a:bodyPr/>
        <a:lstStyle/>
        <a:p>
          <a:endParaRPr lang="fr-FR"/>
        </a:p>
      </dgm:t>
    </dgm:pt>
    <dgm:pt modelId="{46B048A4-D032-408F-9173-EF90B9E47DBF}">
      <dgm:prSet phldrT="[Texte]" phldr="0"/>
      <dgm:spPr/>
      <dgm:t>
        <a:bodyPr/>
        <a:lstStyle/>
        <a:p>
          <a:r>
            <a:rPr lang="fr-FR" dirty="0"/>
            <a:t>2</a:t>
          </a:r>
        </a:p>
      </dgm:t>
    </dgm:pt>
    <dgm:pt modelId="{3AE78ED4-D20B-4A38-9E8A-D01ED27B7787}" type="parTrans" cxnId="{F59DF25A-BEF7-4C64-AB5F-3D8ACA797ECC}">
      <dgm:prSet/>
      <dgm:spPr/>
      <dgm:t>
        <a:bodyPr/>
        <a:lstStyle/>
        <a:p>
          <a:endParaRPr lang="fr-FR"/>
        </a:p>
      </dgm:t>
    </dgm:pt>
    <dgm:pt modelId="{869EDF60-853D-42B3-94CF-45195CF11916}" type="sibTrans" cxnId="{F59DF25A-BEF7-4C64-AB5F-3D8ACA797ECC}">
      <dgm:prSet/>
      <dgm:spPr/>
      <dgm:t>
        <a:bodyPr/>
        <a:lstStyle/>
        <a:p>
          <a:endParaRPr lang="fr-FR"/>
        </a:p>
      </dgm:t>
    </dgm:pt>
    <dgm:pt modelId="{9E3B03A1-9D89-44A1-8E4C-50BB12B28E58}">
      <dgm:prSet phldrT="[Texte]"/>
      <dgm:spPr/>
      <dgm:t>
        <a:bodyPr/>
        <a:lstStyle/>
        <a:p>
          <a:r>
            <a:rPr lang="fr-FR" dirty="0"/>
            <a:t>Contribuer à une restauration progressive du patrimoine bâti</a:t>
          </a:r>
        </a:p>
      </dgm:t>
    </dgm:pt>
    <dgm:pt modelId="{5668D739-ADB1-4742-BBB0-0C4EDA1EB007}" type="parTrans" cxnId="{8047EA1D-2AEF-480F-B7C9-B9B9C6A6A3D6}">
      <dgm:prSet/>
      <dgm:spPr/>
      <dgm:t>
        <a:bodyPr/>
        <a:lstStyle/>
        <a:p>
          <a:endParaRPr lang="fr-FR"/>
        </a:p>
      </dgm:t>
    </dgm:pt>
    <dgm:pt modelId="{ED7D040A-F65B-49EE-AB7F-948AB1A72F65}" type="sibTrans" cxnId="{8047EA1D-2AEF-480F-B7C9-B9B9C6A6A3D6}">
      <dgm:prSet/>
      <dgm:spPr/>
      <dgm:t>
        <a:bodyPr/>
        <a:lstStyle/>
        <a:p>
          <a:endParaRPr lang="fr-FR"/>
        </a:p>
      </dgm:t>
    </dgm:pt>
    <dgm:pt modelId="{C8F7C1F2-53C6-429B-8BF3-76F81AE43A2D}">
      <dgm:prSet phldrT="[Texte]" phldr="0"/>
      <dgm:spPr/>
      <dgm:t>
        <a:bodyPr/>
        <a:lstStyle/>
        <a:p>
          <a:r>
            <a:rPr lang="fr-FR" dirty="0"/>
            <a:t>3</a:t>
          </a:r>
        </a:p>
      </dgm:t>
    </dgm:pt>
    <dgm:pt modelId="{A3FD115E-67EA-41B0-95B0-041D56E530D8}" type="parTrans" cxnId="{0F1FB8AC-A520-49E5-B3DA-98C11E61679F}">
      <dgm:prSet/>
      <dgm:spPr/>
      <dgm:t>
        <a:bodyPr/>
        <a:lstStyle/>
        <a:p>
          <a:endParaRPr lang="fr-FR"/>
        </a:p>
      </dgm:t>
    </dgm:pt>
    <dgm:pt modelId="{1CDF699B-EF7F-49E3-8B7F-16D688D410D0}" type="sibTrans" cxnId="{0F1FB8AC-A520-49E5-B3DA-98C11E61679F}">
      <dgm:prSet/>
      <dgm:spPr/>
      <dgm:t>
        <a:bodyPr/>
        <a:lstStyle/>
        <a:p>
          <a:endParaRPr lang="fr-FR"/>
        </a:p>
      </dgm:t>
    </dgm:pt>
    <dgm:pt modelId="{A4693964-2272-427D-AEDD-7BDB4F178497}">
      <dgm:prSet phldrT="[Texte]" phldr="0"/>
      <dgm:spPr/>
      <dgm:t>
        <a:bodyPr/>
        <a:lstStyle/>
        <a:p>
          <a:r>
            <a:rPr lang="fr-FR" dirty="0"/>
            <a:t>Autoriser les usages vivriers existants</a:t>
          </a:r>
        </a:p>
      </dgm:t>
    </dgm:pt>
    <dgm:pt modelId="{59A9FF3D-3366-4710-A265-240D3A3A4009}" type="parTrans" cxnId="{ED849840-0F76-4DF6-A026-3147690871BE}">
      <dgm:prSet/>
      <dgm:spPr/>
      <dgm:t>
        <a:bodyPr/>
        <a:lstStyle/>
        <a:p>
          <a:endParaRPr lang="fr-FR"/>
        </a:p>
      </dgm:t>
    </dgm:pt>
    <dgm:pt modelId="{FAD76BC7-B391-4B58-AFBC-956493659C22}" type="sibTrans" cxnId="{ED849840-0F76-4DF6-A026-3147690871BE}">
      <dgm:prSet/>
      <dgm:spPr/>
      <dgm:t>
        <a:bodyPr/>
        <a:lstStyle/>
        <a:p>
          <a:endParaRPr lang="fr-FR"/>
        </a:p>
      </dgm:t>
    </dgm:pt>
    <dgm:pt modelId="{39C81CD6-4CD0-4767-9DB6-915101D2E810}">
      <dgm:prSet/>
      <dgm:spPr/>
      <dgm:t>
        <a:bodyPr/>
        <a:lstStyle/>
        <a:p>
          <a:r>
            <a:rPr lang="fr-FR" dirty="0"/>
            <a:t>4</a:t>
          </a:r>
        </a:p>
      </dgm:t>
    </dgm:pt>
    <dgm:pt modelId="{FBCA1E83-5C0A-43D1-B4EA-951FCF6BEF11}" type="parTrans" cxnId="{B2E1EED2-2552-4BEE-A7B2-2D71B3887692}">
      <dgm:prSet/>
      <dgm:spPr/>
      <dgm:t>
        <a:bodyPr/>
        <a:lstStyle/>
        <a:p>
          <a:endParaRPr lang="fr-FR"/>
        </a:p>
      </dgm:t>
    </dgm:pt>
    <dgm:pt modelId="{F57C47EC-D980-4F70-9992-06476FD4CB63}" type="sibTrans" cxnId="{B2E1EED2-2552-4BEE-A7B2-2D71B3887692}">
      <dgm:prSet/>
      <dgm:spPr/>
      <dgm:t>
        <a:bodyPr/>
        <a:lstStyle/>
        <a:p>
          <a:endParaRPr lang="fr-FR"/>
        </a:p>
      </dgm:t>
    </dgm:pt>
    <dgm:pt modelId="{96A98122-24D5-4D45-A448-FD78D9D2B973}">
      <dgm:prSet/>
      <dgm:spPr/>
      <dgm:t>
        <a:bodyPr/>
        <a:lstStyle/>
        <a:p>
          <a:r>
            <a:rPr lang="fr-FR" dirty="0"/>
            <a:t>Assurer un accès restreint au public</a:t>
          </a:r>
        </a:p>
      </dgm:t>
    </dgm:pt>
    <dgm:pt modelId="{241BA5E8-8497-4E60-8F92-E8AD93068B1D}" type="parTrans" cxnId="{BEAAD8CD-0F64-4404-816F-173A931EF1C6}">
      <dgm:prSet/>
      <dgm:spPr/>
      <dgm:t>
        <a:bodyPr/>
        <a:lstStyle/>
        <a:p>
          <a:endParaRPr lang="fr-FR"/>
        </a:p>
      </dgm:t>
    </dgm:pt>
    <dgm:pt modelId="{81F34020-5150-4A9C-9159-8AECB818DF92}" type="sibTrans" cxnId="{BEAAD8CD-0F64-4404-816F-173A931EF1C6}">
      <dgm:prSet/>
      <dgm:spPr/>
      <dgm:t>
        <a:bodyPr/>
        <a:lstStyle/>
        <a:p>
          <a:endParaRPr lang="fr-FR"/>
        </a:p>
      </dgm:t>
    </dgm:pt>
    <dgm:pt modelId="{DD9F2F7B-369D-4857-8C10-65D6D509E7DF}" type="pres">
      <dgm:prSet presAssocID="{BDE60E7A-3386-41FA-9E25-2A53BA2708CA}" presName="linearFlow" presStyleCnt="0">
        <dgm:presLayoutVars>
          <dgm:dir/>
          <dgm:animLvl val="lvl"/>
          <dgm:resizeHandles val="exact"/>
        </dgm:presLayoutVars>
      </dgm:prSet>
      <dgm:spPr/>
    </dgm:pt>
    <dgm:pt modelId="{E61CBA9E-CB43-4051-8D4D-2744E2153C59}" type="pres">
      <dgm:prSet presAssocID="{1467EE3B-F6AB-4E98-9A4C-E37A4BED040B}" presName="composite" presStyleCnt="0"/>
      <dgm:spPr/>
    </dgm:pt>
    <dgm:pt modelId="{A215BCA2-8731-47D1-A8D5-372FD424F61C}" type="pres">
      <dgm:prSet presAssocID="{1467EE3B-F6AB-4E98-9A4C-E37A4BED040B}" presName="parentText" presStyleLbl="alignNode1" presStyleIdx="0" presStyleCnt="4">
        <dgm:presLayoutVars>
          <dgm:chMax val="1"/>
          <dgm:bulletEnabled val="1"/>
        </dgm:presLayoutVars>
      </dgm:prSet>
      <dgm:spPr/>
    </dgm:pt>
    <dgm:pt modelId="{883C8F2F-03C9-4B03-A17A-56A864B2AAE9}" type="pres">
      <dgm:prSet presAssocID="{1467EE3B-F6AB-4E98-9A4C-E37A4BED040B}" presName="descendantText" presStyleLbl="alignAcc1" presStyleIdx="0" presStyleCnt="4">
        <dgm:presLayoutVars>
          <dgm:bulletEnabled val="1"/>
        </dgm:presLayoutVars>
      </dgm:prSet>
      <dgm:spPr/>
    </dgm:pt>
    <dgm:pt modelId="{6BC9E316-FFF4-4201-A781-704AF487087C}" type="pres">
      <dgm:prSet presAssocID="{54BBB856-484F-410C-BA33-CF9CAE61D1C9}" presName="sp" presStyleCnt="0"/>
      <dgm:spPr/>
    </dgm:pt>
    <dgm:pt modelId="{F7355A7C-31F2-4E56-8E83-EE364C899BDB}" type="pres">
      <dgm:prSet presAssocID="{46B048A4-D032-408F-9173-EF90B9E47DBF}" presName="composite" presStyleCnt="0"/>
      <dgm:spPr/>
    </dgm:pt>
    <dgm:pt modelId="{8F2BBB87-07FC-4624-A7A4-F16028BB1B13}" type="pres">
      <dgm:prSet presAssocID="{46B048A4-D032-408F-9173-EF90B9E47DBF}" presName="parentText" presStyleLbl="alignNode1" presStyleIdx="1" presStyleCnt="4">
        <dgm:presLayoutVars>
          <dgm:chMax val="1"/>
          <dgm:bulletEnabled val="1"/>
        </dgm:presLayoutVars>
      </dgm:prSet>
      <dgm:spPr/>
    </dgm:pt>
    <dgm:pt modelId="{54AFDF1D-CF49-4E6D-B194-371ED28F1553}" type="pres">
      <dgm:prSet presAssocID="{46B048A4-D032-408F-9173-EF90B9E47DBF}" presName="descendantText" presStyleLbl="alignAcc1" presStyleIdx="1" presStyleCnt="4">
        <dgm:presLayoutVars>
          <dgm:bulletEnabled val="1"/>
        </dgm:presLayoutVars>
      </dgm:prSet>
      <dgm:spPr/>
    </dgm:pt>
    <dgm:pt modelId="{BBDD8F2F-8672-463C-B611-82594D680721}" type="pres">
      <dgm:prSet presAssocID="{869EDF60-853D-42B3-94CF-45195CF11916}" presName="sp" presStyleCnt="0"/>
      <dgm:spPr/>
    </dgm:pt>
    <dgm:pt modelId="{EC13F2BA-2D63-4418-9D24-A567492D1BD6}" type="pres">
      <dgm:prSet presAssocID="{C8F7C1F2-53C6-429B-8BF3-76F81AE43A2D}" presName="composite" presStyleCnt="0"/>
      <dgm:spPr/>
    </dgm:pt>
    <dgm:pt modelId="{D22F22B9-4784-4204-A50F-78C1EFBFA676}" type="pres">
      <dgm:prSet presAssocID="{C8F7C1F2-53C6-429B-8BF3-76F81AE43A2D}" presName="parentText" presStyleLbl="alignNode1" presStyleIdx="2" presStyleCnt="4">
        <dgm:presLayoutVars>
          <dgm:chMax val="1"/>
          <dgm:bulletEnabled val="1"/>
        </dgm:presLayoutVars>
      </dgm:prSet>
      <dgm:spPr/>
    </dgm:pt>
    <dgm:pt modelId="{84D3A304-913A-486C-9E00-69CEF4F57F80}" type="pres">
      <dgm:prSet presAssocID="{C8F7C1F2-53C6-429B-8BF3-76F81AE43A2D}" presName="descendantText" presStyleLbl="alignAcc1" presStyleIdx="2" presStyleCnt="4">
        <dgm:presLayoutVars>
          <dgm:bulletEnabled val="1"/>
        </dgm:presLayoutVars>
      </dgm:prSet>
      <dgm:spPr/>
    </dgm:pt>
    <dgm:pt modelId="{EF53B6D4-FB18-4BA9-A49F-457C850D9BE2}" type="pres">
      <dgm:prSet presAssocID="{1CDF699B-EF7F-49E3-8B7F-16D688D410D0}" presName="sp" presStyleCnt="0"/>
      <dgm:spPr/>
    </dgm:pt>
    <dgm:pt modelId="{F1DD3248-5097-47EC-969C-948F73B9BABB}" type="pres">
      <dgm:prSet presAssocID="{39C81CD6-4CD0-4767-9DB6-915101D2E810}" presName="composite" presStyleCnt="0"/>
      <dgm:spPr/>
    </dgm:pt>
    <dgm:pt modelId="{D756E7E5-E1E6-4908-9F0E-0C5F3E5918E5}" type="pres">
      <dgm:prSet presAssocID="{39C81CD6-4CD0-4767-9DB6-915101D2E810}" presName="parentText" presStyleLbl="alignNode1" presStyleIdx="3" presStyleCnt="4">
        <dgm:presLayoutVars>
          <dgm:chMax val="1"/>
          <dgm:bulletEnabled val="1"/>
        </dgm:presLayoutVars>
      </dgm:prSet>
      <dgm:spPr/>
    </dgm:pt>
    <dgm:pt modelId="{BEF34485-1EC0-4505-BF60-35AE6E05E584}" type="pres">
      <dgm:prSet presAssocID="{39C81CD6-4CD0-4767-9DB6-915101D2E810}" presName="descendantText" presStyleLbl="alignAcc1" presStyleIdx="3" presStyleCnt="4">
        <dgm:presLayoutVars>
          <dgm:bulletEnabled val="1"/>
        </dgm:presLayoutVars>
      </dgm:prSet>
      <dgm:spPr/>
    </dgm:pt>
  </dgm:ptLst>
  <dgm:cxnLst>
    <dgm:cxn modelId="{8047EA1D-2AEF-480F-B7C9-B9B9C6A6A3D6}" srcId="{46B048A4-D032-408F-9173-EF90B9E47DBF}" destId="{9E3B03A1-9D89-44A1-8E4C-50BB12B28E58}" srcOrd="0" destOrd="0" parTransId="{5668D739-ADB1-4742-BBB0-0C4EDA1EB007}" sibTransId="{ED7D040A-F65B-49EE-AB7F-948AB1A72F65}"/>
    <dgm:cxn modelId="{E406092F-CADB-46F0-B443-E8AB1251B083}" type="presOf" srcId="{C8F7C1F2-53C6-429B-8BF3-76F81AE43A2D}" destId="{D22F22B9-4784-4204-A50F-78C1EFBFA676}" srcOrd="0" destOrd="0" presId="urn:microsoft.com/office/officeart/2005/8/layout/chevron2"/>
    <dgm:cxn modelId="{59006F31-71BD-4435-B0CB-EEE63EB54041}" type="presOf" srcId="{BDE60E7A-3386-41FA-9E25-2A53BA2708CA}" destId="{DD9F2F7B-369D-4857-8C10-65D6D509E7DF}" srcOrd="0" destOrd="0" presId="urn:microsoft.com/office/officeart/2005/8/layout/chevron2"/>
    <dgm:cxn modelId="{0811AA36-A9E3-40B2-A905-A1A89F7AD7FC}" type="presOf" srcId="{F168B893-05A1-4CF0-82D4-6436D1F9327E}" destId="{883C8F2F-03C9-4B03-A17A-56A864B2AAE9}" srcOrd="0" destOrd="0" presId="urn:microsoft.com/office/officeart/2005/8/layout/chevron2"/>
    <dgm:cxn modelId="{ED849840-0F76-4DF6-A026-3147690871BE}" srcId="{C8F7C1F2-53C6-429B-8BF3-76F81AE43A2D}" destId="{A4693964-2272-427D-AEDD-7BDB4F178497}" srcOrd="0" destOrd="0" parTransId="{59A9FF3D-3366-4710-A265-240D3A3A4009}" sibTransId="{FAD76BC7-B391-4B58-AFBC-956493659C22}"/>
    <dgm:cxn modelId="{D2D48D5F-45B0-47F7-9105-9AF4FCAB28AD}" type="presOf" srcId="{46B048A4-D032-408F-9173-EF90B9E47DBF}" destId="{8F2BBB87-07FC-4624-A7A4-F16028BB1B13}" srcOrd="0" destOrd="0" presId="urn:microsoft.com/office/officeart/2005/8/layout/chevron2"/>
    <dgm:cxn modelId="{7C399E47-5EE2-4D51-9A7F-01E06B5414C7}" type="presOf" srcId="{A4693964-2272-427D-AEDD-7BDB4F178497}" destId="{84D3A304-913A-486C-9E00-69CEF4F57F80}" srcOrd="0" destOrd="0" presId="urn:microsoft.com/office/officeart/2005/8/layout/chevron2"/>
    <dgm:cxn modelId="{F59DF25A-BEF7-4C64-AB5F-3D8ACA797ECC}" srcId="{BDE60E7A-3386-41FA-9E25-2A53BA2708CA}" destId="{46B048A4-D032-408F-9173-EF90B9E47DBF}" srcOrd="1" destOrd="0" parTransId="{3AE78ED4-D20B-4A38-9E8A-D01ED27B7787}" sibTransId="{869EDF60-853D-42B3-94CF-45195CF11916}"/>
    <dgm:cxn modelId="{E05B3190-FB3D-44EB-A3D5-A7435B28F61E}" type="presOf" srcId="{39C81CD6-4CD0-4767-9DB6-915101D2E810}" destId="{D756E7E5-E1E6-4908-9F0E-0C5F3E5918E5}" srcOrd="0" destOrd="0" presId="urn:microsoft.com/office/officeart/2005/8/layout/chevron2"/>
    <dgm:cxn modelId="{A56D4A96-E3CB-4FE7-AAE0-EB7A8B6D96ED}" type="presOf" srcId="{96A98122-24D5-4D45-A448-FD78D9D2B973}" destId="{BEF34485-1EC0-4505-BF60-35AE6E05E584}" srcOrd="0" destOrd="0" presId="urn:microsoft.com/office/officeart/2005/8/layout/chevron2"/>
    <dgm:cxn modelId="{8165C2A4-0D68-4EC9-A622-481F6197863F}" srcId="{1467EE3B-F6AB-4E98-9A4C-E37A4BED040B}" destId="{F168B893-05A1-4CF0-82D4-6436D1F9327E}" srcOrd="0" destOrd="0" parTransId="{C937B434-099D-43E6-B494-C36B2770C3EA}" sibTransId="{2CB01C84-4FBA-4DDA-B32D-1A3A5DB95F1C}"/>
    <dgm:cxn modelId="{0F1FB8AC-A520-49E5-B3DA-98C11E61679F}" srcId="{BDE60E7A-3386-41FA-9E25-2A53BA2708CA}" destId="{C8F7C1F2-53C6-429B-8BF3-76F81AE43A2D}" srcOrd="2" destOrd="0" parTransId="{A3FD115E-67EA-41B0-95B0-041D56E530D8}" sibTransId="{1CDF699B-EF7F-49E3-8B7F-16D688D410D0}"/>
    <dgm:cxn modelId="{B56FB2BC-AA90-45FC-AA78-4C844F146A9D}" type="presOf" srcId="{9E3B03A1-9D89-44A1-8E4C-50BB12B28E58}" destId="{54AFDF1D-CF49-4E6D-B194-371ED28F1553}" srcOrd="0" destOrd="0" presId="urn:microsoft.com/office/officeart/2005/8/layout/chevron2"/>
    <dgm:cxn modelId="{BEAAD8CD-0F64-4404-816F-173A931EF1C6}" srcId="{39C81CD6-4CD0-4767-9DB6-915101D2E810}" destId="{96A98122-24D5-4D45-A448-FD78D9D2B973}" srcOrd="0" destOrd="0" parTransId="{241BA5E8-8497-4E60-8F92-E8AD93068B1D}" sibTransId="{81F34020-5150-4A9C-9159-8AECB818DF92}"/>
    <dgm:cxn modelId="{B2E1EED2-2552-4BEE-A7B2-2D71B3887692}" srcId="{BDE60E7A-3386-41FA-9E25-2A53BA2708CA}" destId="{39C81CD6-4CD0-4767-9DB6-915101D2E810}" srcOrd="3" destOrd="0" parTransId="{FBCA1E83-5C0A-43D1-B4EA-951FCF6BEF11}" sibTransId="{F57C47EC-D980-4F70-9992-06476FD4CB63}"/>
    <dgm:cxn modelId="{F645DAE3-1DB7-4505-AB36-6F67D7658718}" type="presOf" srcId="{1467EE3B-F6AB-4E98-9A4C-E37A4BED040B}" destId="{A215BCA2-8731-47D1-A8D5-372FD424F61C}" srcOrd="0" destOrd="0" presId="urn:microsoft.com/office/officeart/2005/8/layout/chevron2"/>
    <dgm:cxn modelId="{F84300FC-444D-432C-B8FF-9767C2A7A31A}" srcId="{BDE60E7A-3386-41FA-9E25-2A53BA2708CA}" destId="{1467EE3B-F6AB-4E98-9A4C-E37A4BED040B}" srcOrd="0" destOrd="0" parTransId="{13E91BA7-FDDD-42E0-8660-3347D09C95B7}" sibTransId="{54BBB856-484F-410C-BA33-CF9CAE61D1C9}"/>
    <dgm:cxn modelId="{20009033-BC95-4F13-82BE-481846A601F0}" type="presParOf" srcId="{DD9F2F7B-369D-4857-8C10-65D6D509E7DF}" destId="{E61CBA9E-CB43-4051-8D4D-2744E2153C59}" srcOrd="0" destOrd="0" presId="urn:microsoft.com/office/officeart/2005/8/layout/chevron2"/>
    <dgm:cxn modelId="{716A056F-97F2-4BF8-8490-2830EA37804C}" type="presParOf" srcId="{E61CBA9E-CB43-4051-8D4D-2744E2153C59}" destId="{A215BCA2-8731-47D1-A8D5-372FD424F61C}" srcOrd="0" destOrd="0" presId="urn:microsoft.com/office/officeart/2005/8/layout/chevron2"/>
    <dgm:cxn modelId="{26AE0CB3-42C8-4C29-BCFE-916A431B8150}" type="presParOf" srcId="{E61CBA9E-CB43-4051-8D4D-2744E2153C59}" destId="{883C8F2F-03C9-4B03-A17A-56A864B2AAE9}" srcOrd="1" destOrd="0" presId="urn:microsoft.com/office/officeart/2005/8/layout/chevron2"/>
    <dgm:cxn modelId="{C45DACCF-2E0A-4047-8CC9-10E3C21B5314}" type="presParOf" srcId="{DD9F2F7B-369D-4857-8C10-65D6D509E7DF}" destId="{6BC9E316-FFF4-4201-A781-704AF487087C}" srcOrd="1" destOrd="0" presId="urn:microsoft.com/office/officeart/2005/8/layout/chevron2"/>
    <dgm:cxn modelId="{11F20DD6-8621-4736-8E2C-4BCDEC4C7FB7}" type="presParOf" srcId="{DD9F2F7B-369D-4857-8C10-65D6D509E7DF}" destId="{F7355A7C-31F2-4E56-8E83-EE364C899BDB}" srcOrd="2" destOrd="0" presId="urn:microsoft.com/office/officeart/2005/8/layout/chevron2"/>
    <dgm:cxn modelId="{28D9723D-698C-4251-BF8B-ADDCF851A991}" type="presParOf" srcId="{F7355A7C-31F2-4E56-8E83-EE364C899BDB}" destId="{8F2BBB87-07FC-4624-A7A4-F16028BB1B13}" srcOrd="0" destOrd="0" presId="urn:microsoft.com/office/officeart/2005/8/layout/chevron2"/>
    <dgm:cxn modelId="{703AC399-06D2-4A70-8E5F-401EF488B6DD}" type="presParOf" srcId="{F7355A7C-31F2-4E56-8E83-EE364C899BDB}" destId="{54AFDF1D-CF49-4E6D-B194-371ED28F1553}" srcOrd="1" destOrd="0" presId="urn:microsoft.com/office/officeart/2005/8/layout/chevron2"/>
    <dgm:cxn modelId="{63C58598-AC68-4B61-87F3-EFCEAD96DA40}" type="presParOf" srcId="{DD9F2F7B-369D-4857-8C10-65D6D509E7DF}" destId="{BBDD8F2F-8672-463C-B611-82594D680721}" srcOrd="3" destOrd="0" presId="urn:microsoft.com/office/officeart/2005/8/layout/chevron2"/>
    <dgm:cxn modelId="{10D517F2-632E-4D3A-BCC0-90A127D941F3}" type="presParOf" srcId="{DD9F2F7B-369D-4857-8C10-65D6D509E7DF}" destId="{EC13F2BA-2D63-4418-9D24-A567492D1BD6}" srcOrd="4" destOrd="0" presId="urn:microsoft.com/office/officeart/2005/8/layout/chevron2"/>
    <dgm:cxn modelId="{19832A3E-2292-456D-A558-C5C2343778A0}" type="presParOf" srcId="{EC13F2BA-2D63-4418-9D24-A567492D1BD6}" destId="{D22F22B9-4784-4204-A50F-78C1EFBFA676}" srcOrd="0" destOrd="0" presId="urn:microsoft.com/office/officeart/2005/8/layout/chevron2"/>
    <dgm:cxn modelId="{9141B441-5257-41A4-9116-97D6BCD3C8B2}" type="presParOf" srcId="{EC13F2BA-2D63-4418-9D24-A567492D1BD6}" destId="{84D3A304-913A-486C-9E00-69CEF4F57F80}" srcOrd="1" destOrd="0" presId="urn:microsoft.com/office/officeart/2005/8/layout/chevron2"/>
    <dgm:cxn modelId="{ABD76A44-2BD9-422E-8618-BD7B6180E686}" type="presParOf" srcId="{DD9F2F7B-369D-4857-8C10-65D6D509E7DF}" destId="{EF53B6D4-FB18-4BA9-A49F-457C850D9BE2}" srcOrd="5" destOrd="0" presId="urn:microsoft.com/office/officeart/2005/8/layout/chevron2"/>
    <dgm:cxn modelId="{9207AB77-2690-4DE6-AB7B-1F6C80B7C456}" type="presParOf" srcId="{DD9F2F7B-369D-4857-8C10-65D6D509E7DF}" destId="{F1DD3248-5097-47EC-969C-948F73B9BABB}" srcOrd="6" destOrd="0" presId="urn:microsoft.com/office/officeart/2005/8/layout/chevron2"/>
    <dgm:cxn modelId="{06ACF4C2-2F83-4B5C-8106-AD22DAF40652}" type="presParOf" srcId="{F1DD3248-5097-47EC-969C-948F73B9BABB}" destId="{D756E7E5-E1E6-4908-9F0E-0C5F3E5918E5}" srcOrd="0" destOrd="0" presId="urn:microsoft.com/office/officeart/2005/8/layout/chevron2"/>
    <dgm:cxn modelId="{EFE7ED5C-6525-4097-A428-869AF59C61AA}" type="presParOf" srcId="{F1DD3248-5097-47EC-969C-948F73B9BABB}" destId="{BEF34485-1EC0-4505-BF60-35AE6E05E58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E199CD-7952-476F-883F-74AA8A38DFEF}">
      <dsp:nvSpPr>
        <dsp:cNvPr id="0" name=""/>
        <dsp:cNvSpPr/>
      </dsp:nvSpPr>
      <dsp:spPr>
        <a:xfrm>
          <a:off x="0" y="101637"/>
          <a:ext cx="7425617" cy="84621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FR" sz="2000" kern="1200" dirty="0"/>
            <a:t>Aménagement des points d’accès de/vers l’île</a:t>
          </a:r>
        </a:p>
      </dsp:txBody>
      <dsp:txXfrm>
        <a:off x="24785" y="126422"/>
        <a:ext cx="6216361" cy="796644"/>
      </dsp:txXfrm>
    </dsp:sp>
    <dsp:sp modelId="{2A30A95B-3B87-4AF8-B0B3-3ECECFE54458}">
      <dsp:nvSpPr>
        <dsp:cNvPr id="0" name=""/>
        <dsp:cNvSpPr/>
      </dsp:nvSpPr>
      <dsp:spPr>
        <a:xfrm>
          <a:off x="621895" y="1341943"/>
          <a:ext cx="7425617" cy="84621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FR" sz="2000" kern="1200" dirty="0"/>
            <a:t>Réhabilitation des monuments existants</a:t>
          </a:r>
        </a:p>
      </dsp:txBody>
      <dsp:txXfrm>
        <a:off x="646680" y="1366728"/>
        <a:ext cx="6071983" cy="796644"/>
      </dsp:txXfrm>
    </dsp:sp>
    <dsp:sp modelId="{F0D60B27-E726-4483-929C-81413AB011D8}">
      <dsp:nvSpPr>
        <dsp:cNvPr id="0" name=""/>
        <dsp:cNvSpPr/>
      </dsp:nvSpPr>
      <dsp:spPr>
        <a:xfrm>
          <a:off x="1234508" y="2582249"/>
          <a:ext cx="7425617" cy="84621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FR" sz="2000" kern="1200" dirty="0"/>
            <a:t>Réhabilitation des chaussées.</a:t>
          </a:r>
        </a:p>
      </dsp:txBody>
      <dsp:txXfrm>
        <a:off x="1259293" y="2607034"/>
        <a:ext cx="6081265" cy="796644"/>
      </dsp:txXfrm>
    </dsp:sp>
    <dsp:sp modelId="{294C4BF0-0245-43D5-898C-ABA9719B27F2}">
      <dsp:nvSpPr>
        <dsp:cNvPr id="0" name=""/>
        <dsp:cNvSpPr/>
      </dsp:nvSpPr>
      <dsp:spPr>
        <a:xfrm>
          <a:off x="1856404" y="3822556"/>
          <a:ext cx="7425617" cy="84621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fr-FR" sz="2000" kern="1200" dirty="0"/>
            <a:t>Lancement de l’appel à manifestation (sélection des plaisanciers)</a:t>
          </a:r>
        </a:p>
      </dsp:txBody>
      <dsp:txXfrm>
        <a:off x="1881189" y="3847341"/>
        <a:ext cx="6071983" cy="796644"/>
      </dsp:txXfrm>
    </dsp:sp>
    <dsp:sp modelId="{81ABD239-53F3-4A12-84F2-CE58BB088212}">
      <dsp:nvSpPr>
        <dsp:cNvPr id="0" name=""/>
        <dsp:cNvSpPr/>
      </dsp:nvSpPr>
      <dsp:spPr>
        <a:xfrm>
          <a:off x="6858217" y="803813"/>
          <a:ext cx="452632" cy="682168"/>
        </a:xfrm>
        <a:prstGeom prst="downArrow">
          <a:avLst>
            <a:gd name="adj1" fmla="val 55000"/>
            <a:gd name="adj2" fmla="val 45000"/>
          </a:avLst>
        </a:prstGeom>
        <a:solidFill>
          <a:schemeClr val="accent1">
            <a:alpha val="90000"/>
            <a:tint val="40000"/>
            <a:hueOff val="0"/>
            <a:satOff val="0"/>
            <a:lumOff val="0"/>
            <a:alphaOff val="0"/>
          </a:schemeClr>
        </a:solidFill>
        <a:ln w="6350" cap="flat" cmpd="sng" algn="in">
          <a:solidFill>
            <a:schemeClr val="accent1">
              <a:alpha val="90000"/>
              <a:tint val="40000"/>
              <a:hueOff val="0"/>
              <a:satOff val="0"/>
              <a:lumOff val="0"/>
              <a:alphaOff val="0"/>
            </a:schemeClr>
          </a:solidFill>
          <a:prstDash val="solid"/>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fr-FR" sz="3500" kern="1200" dirty="0"/>
        </a:p>
      </dsp:txBody>
      <dsp:txXfrm>
        <a:off x="6960059" y="803813"/>
        <a:ext cx="248948" cy="570142"/>
      </dsp:txXfrm>
    </dsp:sp>
    <dsp:sp modelId="{823BDD2E-3B20-4088-B787-9B34FA8EDC78}">
      <dsp:nvSpPr>
        <dsp:cNvPr id="0" name=""/>
        <dsp:cNvSpPr/>
      </dsp:nvSpPr>
      <dsp:spPr>
        <a:xfrm>
          <a:off x="7480112" y="2044119"/>
          <a:ext cx="452632" cy="682168"/>
        </a:xfrm>
        <a:prstGeom prst="downArrow">
          <a:avLst>
            <a:gd name="adj1" fmla="val 55000"/>
            <a:gd name="adj2" fmla="val 45000"/>
          </a:avLst>
        </a:prstGeom>
        <a:solidFill>
          <a:schemeClr val="accent1">
            <a:alpha val="90000"/>
            <a:tint val="40000"/>
            <a:hueOff val="0"/>
            <a:satOff val="0"/>
            <a:lumOff val="0"/>
            <a:alphaOff val="0"/>
          </a:schemeClr>
        </a:solidFill>
        <a:ln w="6350" cap="flat" cmpd="sng" algn="in">
          <a:solidFill>
            <a:schemeClr val="accent1">
              <a:alpha val="90000"/>
              <a:tint val="40000"/>
              <a:hueOff val="0"/>
              <a:satOff val="0"/>
              <a:lumOff val="0"/>
              <a:alphaOff val="0"/>
            </a:schemeClr>
          </a:solidFill>
          <a:prstDash val="solid"/>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fr-FR" sz="3500" kern="1200" dirty="0"/>
        </a:p>
      </dsp:txBody>
      <dsp:txXfrm>
        <a:off x="7581954" y="2044119"/>
        <a:ext cx="248948" cy="570142"/>
      </dsp:txXfrm>
    </dsp:sp>
    <dsp:sp modelId="{C54F6FC2-190A-46DD-AB7C-E26D65C715CB}">
      <dsp:nvSpPr>
        <dsp:cNvPr id="0" name=""/>
        <dsp:cNvSpPr/>
      </dsp:nvSpPr>
      <dsp:spPr>
        <a:xfrm>
          <a:off x="8092726" y="3284425"/>
          <a:ext cx="452632" cy="682168"/>
        </a:xfrm>
        <a:prstGeom prst="downArrow">
          <a:avLst>
            <a:gd name="adj1" fmla="val 55000"/>
            <a:gd name="adj2" fmla="val 45000"/>
          </a:avLst>
        </a:prstGeom>
        <a:solidFill>
          <a:schemeClr val="accent1">
            <a:alpha val="90000"/>
            <a:tint val="40000"/>
            <a:hueOff val="0"/>
            <a:satOff val="0"/>
            <a:lumOff val="0"/>
            <a:alphaOff val="0"/>
          </a:schemeClr>
        </a:solidFill>
        <a:ln w="6350" cap="flat" cmpd="sng" algn="in">
          <a:solidFill>
            <a:schemeClr val="accent1">
              <a:alpha val="90000"/>
              <a:tint val="40000"/>
              <a:hueOff val="0"/>
              <a:satOff val="0"/>
              <a:lumOff val="0"/>
              <a:alphaOff val="0"/>
            </a:schemeClr>
          </a:solidFill>
          <a:prstDash val="solid"/>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fr-FR" sz="3500" kern="1200" dirty="0"/>
        </a:p>
      </dsp:txBody>
      <dsp:txXfrm>
        <a:off x="8194568" y="3284425"/>
        <a:ext cx="248948" cy="570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5BCA2-8731-47D1-A8D5-372FD424F61C}">
      <dsp:nvSpPr>
        <dsp:cNvPr id="0" name=""/>
        <dsp:cNvSpPr/>
      </dsp:nvSpPr>
      <dsp:spPr>
        <a:xfrm rot="5400000">
          <a:off x="-159584" y="160809"/>
          <a:ext cx="1063898" cy="744728"/>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fr-FR" sz="2200" kern="1200" dirty="0"/>
            <a:t>1</a:t>
          </a:r>
        </a:p>
      </dsp:txBody>
      <dsp:txXfrm rot="-5400000">
        <a:off x="1" y="373588"/>
        <a:ext cx="744728" cy="319170"/>
      </dsp:txXfrm>
    </dsp:sp>
    <dsp:sp modelId="{883C8F2F-03C9-4B03-A17A-56A864B2AAE9}">
      <dsp:nvSpPr>
        <dsp:cNvPr id="0" name=""/>
        <dsp:cNvSpPr/>
      </dsp:nvSpPr>
      <dsp:spPr>
        <a:xfrm rot="5400000">
          <a:off x="4090597" y="-3344643"/>
          <a:ext cx="691533" cy="738327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fr-FR" sz="2200" kern="1200" dirty="0"/>
            <a:t>Conserver les habitats et la biodiversité qui caractérise le site</a:t>
          </a:r>
        </a:p>
      </dsp:txBody>
      <dsp:txXfrm rot="-5400000">
        <a:off x="744728" y="34984"/>
        <a:ext cx="7349513" cy="624017"/>
      </dsp:txXfrm>
    </dsp:sp>
    <dsp:sp modelId="{8F2BBB87-07FC-4624-A7A4-F16028BB1B13}">
      <dsp:nvSpPr>
        <dsp:cNvPr id="0" name=""/>
        <dsp:cNvSpPr/>
      </dsp:nvSpPr>
      <dsp:spPr>
        <a:xfrm rot="5400000">
          <a:off x="-159584" y="1075094"/>
          <a:ext cx="1063898" cy="744728"/>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fr-FR" sz="2200" kern="1200" dirty="0"/>
            <a:t>2</a:t>
          </a:r>
        </a:p>
      </dsp:txBody>
      <dsp:txXfrm rot="-5400000">
        <a:off x="1" y="1287873"/>
        <a:ext cx="744728" cy="319170"/>
      </dsp:txXfrm>
    </dsp:sp>
    <dsp:sp modelId="{54AFDF1D-CF49-4E6D-B194-371ED28F1553}">
      <dsp:nvSpPr>
        <dsp:cNvPr id="0" name=""/>
        <dsp:cNvSpPr/>
      </dsp:nvSpPr>
      <dsp:spPr>
        <a:xfrm rot="5400000">
          <a:off x="4090597" y="-2430359"/>
          <a:ext cx="691533" cy="738327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fr-FR" sz="2200" kern="1200" dirty="0"/>
            <a:t>Contribuer à une restauration progressive du patrimoine bâti</a:t>
          </a:r>
        </a:p>
      </dsp:txBody>
      <dsp:txXfrm rot="-5400000">
        <a:off x="744728" y="949268"/>
        <a:ext cx="7349513" cy="624017"/>
      </dsp:txXfrm>
    </dsp:sp>
    <dsp:sp modelId="{D22F22B9-4784-4204-A50F-78C1EFBFA676}">
      <dsp:nvSpPr>
        <dsp:cNvPr id="0" name=""/>
        <dsp:cNvSpPr/>
      </dsp:nvSpPr>
      <dsp:spPr>
        <a:xfrm rot="5400000">
          <a:off x="-159584" y="1989378"/>
          <a:ext cx="1063898" cy="744728"/>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fr-FR" sz="2200" kern="1200" dirty="0"/>
            <a:t>3</a:t>
          </a:r>
        </a:p>
      </dsp:txBody>
      <dsp:txXfrm rot="-5400000">
        <a:off x="1" y="2202157"/>
        <a:ext cx="744728" cy="319170"/>
      </dsp:txXfrm>
    </dsp:sp>
    <dsp:sp modelId="{84D3A304-913A-486C-9E00-69CEF4F57F80}">
      <dsp:nvSpPr>
        <dsp:cNvPr id="0" name=""/>
        <dsp:cNvSpPr/>
      </dsp:nvSpPr>
      <dsp:spPr>
        <a:xfrm rot="5400000">
          <a:off x="4090597" y="-1516074"/>
          <a:ext cx="691533" cy="738327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fr-FR" sz="2200" kern="1200" dirty="0"/>
            <a:t>Autoriser les usages vivriers existants</a:t>
          </a:r>
        </a:p>
      </dsp:txBody>
      <dsp:txXfrm rot="-5400000">
        <a:off x="744728" y="1863553"/>
        <a:ext cx="7349513" cy="624017"/>
      </dsp:txXfrm>
    </dsp:sp>
    <dsp:sp modelId="{D756E7E5-E1E6-4908-9F0E-0C5F3E5918E5}">
      <dsp:nvSpPr>
        <dsp:cNvPr id="0" name=""/>
        <dsp:cNvSpPr/>
      </dsp:nvSpPr>
      <dsp:spPr>
        <a:xfrm rot="5400000">
          <a:off x="-159584" y="2903663"/>
          <a:ext cx="1063898" cy="744728"/>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fr-FR" sz="2200" kern="1200" dirty="0"/>
            <a:t>4</a:t>
          </a:r>
        </a:p>
      </dsp:txBody>
      <dsp:txXfrm rot="-5400000">
        <a:off x="1" y="3116442"/>
        <a:ext cx="744728" cy="319170"/>
      </dsp:txXfrm>
    </dsp:sp>
    <dsp:sp modelId="{BEF34485-1EC0-4505-BF60-35AE6E05E584}">
      <dsp:nvSpPr>
        <dsp:cNvPr id="0" name=""/>
        <dsp:cNvSpPr/>
      </dsp:nvSpPr>
      <dsp:spPr>
        <a:xfrm rot="5400000">
          <a:off x="4090597" y="-601790"/>
          <a:ext cx="691533" cy="738327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fr-FR" sz="2200" kern="1200" dirty="0"/>
            <a:t>Assurer un accès restreint au public</a:t>
          </a:r>
        </a:p>
      </dsp:txBody>
      <dsp:txXfrm rot="-5400000">
        <a:off x="744728" y="2777837"/>
        <a:ext cx="7349513" cy="62401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A46533-1783-4E0C-9909-F96D8C6AFAC7}" type="datetimeFigureOut">
              <a:rPr lang="fr-FR" smtClean="0"/>
              <a:t>16/10/2025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72C7B4-EFAF-47FE-AF18-FF73721A6FAF}" type="slidenum">
              <a:rPr lang="fr-FR" smtClean="0"/>
              <a:t>‹N°›</a:t>
            </a:fld>
            <a:endParaRPr lang="fr-FR"/>
          </a:p>
        </p:txBody>
      </p:sp>
    </p:spTree>
    <p:extLst>
      <p:ext uri="{BB962C8B-B14F-4D97-AF65-F5344CB8AC3E}">
        <p14:creationId xmlns:p14="http://schemas.microsoft.com/office/powerpoint/2010/main" val="1787908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E5F4A5A-BAD2-454D-98DF-E44422D0050A}" type="datetimeFigureOut">
              <a:rPr lang="fr-FR" smtClean="0"/>
              <a:t>16/10/2025</a:t>
            </a:fld>
            <a:endParaRPr lang="fr-F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46AD4FB-A8BE-444E-B1A8-A27B057F699B}" type="slidenum">
              <a:rPr lang="fr-FR" smtClean="0"/>
              <a:t>‹N°›</a:t>
            </a:fld>
            <a:endParaRPr lang="fr-F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fr-FR"/>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fr-FR"/>
            </a:p>
          </p:txBody>
        </p:sp>
      </p:grpSp>
    </p:spTree>
    <p:extLst>
      <p:ext uri="{BB962C8B-B14F-4D97-AF65-F5344CB8AC3E}">
        <p14:creationId xmlns:p14="http://schemas.microsoft.com/office/powerpoint/2010/main" val="193454884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5F4A5A-BAD2-454D-98DF-E44422D0050A}"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1405960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5F4A5A-BAD2-454D-98DF-E44422D0050A}"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228867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5F4A5A-BAD2-454D-98DF-E44422D0050A}"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3528369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E5F4A5A-BAD2-454D-98DF-E44422D0050A}" type="datetimeFigureOut">
              <a:rPr lang="fr-FR" smtClean="0"/>
              <a:t>16/10/2025</a:t>
            </a:fld>
            <a:endParaRPr lang="fr-F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fr-F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46AD4FB-A8BE-444E-B1A8-A27B057F699B}" type="slidenum">
              <a:rPr lang="fr-FR" smtClean="0"/>
              <a:t>‹N°›</a:t>
            </a:fld>
            <a:endParaRPr lang="fr-F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3283410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E5F4A5A-BAD2-454D-98DF-E44422D0050A}"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2474655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E5F4A5A-BAD2-454D-98DF-E44422D0050A}" type="datetimeFigureOut">
              <a:rPr lang="fr-FR" smtClean="0"/>
              <a:t>16/10/2025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3157681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E5F4A5A-BAD2-454D-98DF-E44422D0050A}" type="datetimeFigureOut">
              <a:rPr lang="fr-FR" smtClean="0"/>
              <a:t>16/10/2025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3238003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5F4A5A-BAD2-454D-98DF-E44422D0050A}" type="datetimeFigureOut">
              <a:rPr lang="fr-FR" smtClean="0"/>
              <a:t>16/10/2025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46AD4FB-A8BE-444E-B1A8-A27B057F699B}" type="slidenum">
              <a:rPr lang="fr-FR" smtClean="0"/>
              <a:t>‹N°›</a:t>
            </a:fld>
            <a:endParaRPr lang="fr-FR"/>
          </a:p>
        </p:txBody>
      </p:sp>
    </p:spTree>
    <p:extLst>
      <p:ext uri="{BB962C8B-B14F-4D97-AF65-F5344CB8AC3E}">
        <p14:creationId xmlns:p14="http://schemas.microsoft.com/office/powerpoint/2010/main" val="265677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E5F4A5A-BAD2-454D-98DF-E44422D0050A}" type="datetimeFigureOut">
              <a:rPr lang="fr-FR" smtClean="0"/>
              <a:t>16/10/2025</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46AD4FB-A8BE-444E-B1A8-A27B057F699B}"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14151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E5F4A5A-BAD2-454D-98DF-E44422D0050A}" type="datetimeFigureOut">
              <a:rPr lang="fr-FR" smtClean="0"/>
              <a:t>16/10/2025</a:t>
            </a:fld>
            <a:endParaRPr lang="fr-F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46AD4FB-A8BE-444E-B1A8-A27B057F699B}" type="slidenum">
              <a:rPr lang="fr-FR" smtClean="0"/>
              <a:t>‹N°›</a:t>
            </a:fld>
            <a:endParaRPr lang="fr-F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07737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E5F4A5A-BAD2-454D-98DF-E44422D0050A}" type="datetimeFigureOut">
              <a:rPr lang="fr-FR" smtClean="0"/>
              <a:t>16/10/2025</a:t>
            </a:fld>
            <a:endParaRPr lang="fr-F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fr-F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46AD4FB-A8BE-444E-B1A8-A27B057F699B}" type="slidenum">
              <a:rPr lang="fr-FR" smtClean="0"/>
              <a:t>‹N°›</a:t>
            </a:fld>
            <a:endParaRPr lang="fr-F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Tree>
    <p:extLst>
      <p:ext uri="{BB962C8B-B14F-4D97-AF65-F5344CB8AC3E}">
        <p14:creationId xmlns:p14="http://schemas.microsoft.com/office/powerpoint/2010/main" val="30564122"/>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Maroc_Essaouira_Mogador_88D5564.jpg">
            <a:extLst>
              <a:ext uri="{FF2B5EF4-FFF2-40B4-BE49-F238E27FC236}">
                <a16:creationId xmlns:a16="http://schemas.microsoft.com/office/drawing/2014/main" id="{E7D885F8-36BD-8D51-022A-1439692EBBBE}"/>
              </a:ext>
            </a:extLst>
          </p:cNvPr>
          <p:cNvPicPr>
            <a:picLocks noChangeAspect="1"/>
          </p:cNvPicPr>
          <p:nvPr/>
        </p:nvPicPr>
        <p:blipFill>
          <a:blip r:embed="rId2" cstate="print"/>
          <a:stretch>
            <a:fillRect/>
          </a:stretch>
        </p:blipFill>
        <p:spPr>
          <a:xfrm>
            <a:off x="0" y="0"/>
            <a:ext cx="12212307" cy="6881690"/>
          </a:xfrm>
          <a:prstGeom prst="rect">
            <a:avLst/>
          </a:prstGeom>
        </p:spPr>
      </p:pic>
      <p:sp>
        <p:nvSpPr>
          <p:cNvPr id="2" name="Titre 1"/>
          <p:cNvSpPr>
            <a:spLocks noGrp="1"/>
          </p:cNvSpPr>
          <p:nvPr>
            <p:ph type="ctrTitle"/>
          </p:nvPr>
        </p:nvSpPr>
        <p:spPr>
          <a:xfrm>
            <a:off x="1166070" y="2197916"/>
            <a:ext cx="9848675" cy="1231084"/>
          </a:xfrm>
        </p:spPr>
        <p:txBody>
          <a:bodyPr>
            <a:noAutofit/>
          </a:bodyPr>
          <a:lstStyle/>
          <a:p>
            <a:r>
              <a:rPr lang="fr-FR" sz="3600" b="1" dirty="0">
                <a:solidFill>
                  <a:schemeClr val="bg1"/>
                </a:solidFill>
              </a:rPr>
              <a:t>MISE EN TOURISME DE L’ARCHIPEL DE MOGADOR</a:t>
            </a:r>
            <a:br>
              <a:rPr lang="fr-FR" sz="3600" b="1" dirty="0">
                <a:solidFill>
                  <a:schemeClr val="bg1"/>
                </a:solidFill>
              </a:rPr>
            </a:br>
            <a:r>
              <a:rPr lang="fr-FR" sz="3600" b="1" dirty="0">
                <a:solidFill>
                  <a:schemeClr val="bg1"/>
                </a:solidFill>
              </a:rPr>
              <a:t>UNE APPROCHE ENVIRONNEMENTALE</a:t>
            </a:r>
            <a:endParaRPr lang="fr-FR" sz="4400" dirty="0">
              <a:solidFill>
                <a:schemeClr val="bg1"/>
              </a:solidFill>
            </a:endParaRPr>
          </a:p>
        </p:txBody>
      </p:sp>
      <p:sp>
        <p:nvSpPr>
          <p:cNvPr id="3" name="Sous-titre 2"/>
          <p:cNvSpPr>
            <a:spLocks noGrp="1"/>
          </p:cNvSpPr>
          <p:nvPr>
            <p:ph type="subTitle" idx="1"/>
          </p:nvPr>
        </p:nvSpPr>
        <p:spPr>
          <a:xfrm>
            <a:off x="1673029" y="4862295"/>
            <a:ext cx="8845939" cy="855662"/>
          </a:xfrm>
        </p:spPr>
        <p:txBody>
          <a:bodyPr>
            <a:normAutofit/>
          </a:bodyPr>
          <a:lstStyle/>
          <a:p>
            <a:r>
              <a:rPr lang="fr-FR" sz="2000" b="1" dirty="0">
                <a:solidFill>
                  <a:schemeClr val="bg1"/>
                </a:solidFill>
              </a:rPr>
              <a:t>Younes DBIBIRHA (LADES, FLSH Mohammedia, Université Hassan II Casablanca)</a:t>
            </a:r>
          </a:p>
        </p:txBody>
      </p:sp>
      <p:sp>
        <p:nvSpPr>
          <p:cNvPr id="5" name="ZoneTexte 4">
            <a:extLst>
              <a:ext uri="{FF2B5EF4-FFF2-40B4-BE49-F238E27FC236}">
                <a16:creationId xmlns:a16="http://schemas.microsoft.com/office/drawing/2014/main" id="{AD37A083-8320-422E-A547-05CC70A46B59}"/>
              </a:ext>
            </a:extLst>
          </p:cNvPr>
          <p:cNvSpPr txBox="1"/>
          <p:nvPr/>
        </p:nvSpPr>
        <p:spPr>
          <a:xfrm>
            <a:off x="4383947" y="0"/>
            <a:ext cx="7808053" cy="923330"/>
          </a:xfrm>
          <a:prstGeom prst="rect">
            <a:avLst/>
          </a:prstGeom>
          <a:noFill/>
        </p:spPr>
        <p:txBody>
          <a:bodyPr wrap="square">
            <a:spAutoFit/>
          </a:bodyPr>
          <a:lstStyle/>
          <a:p>
            <a:pPr algn="r"/>
            <a:endParaRPr lang="fr-FR" b="1" dirty="0"/>
          </a:p>
          <a:p>
            <a:pPr algn="r"/>
            <a:r>
              <a:rPr lang="fr-FR" b="1" dirty="0">
                <a:solidFill>
                  <a:schemeClr val="bg1"/>
                </a:solidFill>
              </a:rPr>
              <a:t>INTERNATIONAL CLIMATE CHANGE CONFERENCE CI2C – 2025</a:t>
            </a:r>
          </a:p>
          <a:p>
            <a:pPr algn="r"/>
            <a:r>
              <a:rPr lang="fr-FR" b="1" dirty="0">
                <a:solidFill>
                  <a:schemeClr val="bg1"/>
                </a:solidFill>
              </a:rPr>
              <a:t>6th EDITION</a:t>
            </a:r>
            <a:endParaRPr lang="fr-MA" b="1" dirty="0">
              <a:solidFill>
                <a:schemeClr val="bg1"/>
              </a:solidFill>
            </a:endParaRPr>
          </a:p>
        </p:txBody>
      </p:sp>
    </p:spTree>
    <p:extLst>
      <p:ext uri="{BB962C8B-B14F-4D97-AF65-F5344CB8AC3E}">
        <p14:creationId xmlns:p14="http://schemas.microsoft.com/office/powerpoint/2010/main" val="798471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32B643A-EDB2-B964-E32A-A0DCE00F429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D5322C4-F75C-437F-A239-D2E23FD4E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15224B3-39EE-3D4B-2715-55F9DD918295}"/>
              </a:ext>
            </a:extLst>
          </p:cNvPr>
          <p:cNvSpPr>
            <a:spLocks noGrp="1"/>
          </p:cNvSpPr>
          <p:nvPr>
            <p:ph type="title"/>
          </p:nvPr>
        </p:nvSpPr>
        <p:spPr>
          <a:xfrm>
            <a:off x="6694712" y="685800"/>
            <a:ext cx="4760685" cy="1485900"/>
          </a:xfrm>
        </p:spPr>
        <p:txBody>
          <a:bodyPr>
            <a:normAutofit/>
          </a:bodyPr>
          <a:lstStyle/>
          <a:p>
            <a:r>
              <a:rPr lang="fr-FR" dirty="0"/>
              <a:t>2- Organisation de visites guidées</a:t>
            </a:r>
          </a:p>
        </p:txBody>
      </p:sp>
      <p:pic>
        <p:nvPicPr>
          <p:cNvPr id="7" name="Picture 2" descr="https://encrypted-tbn2.gstatic.com/images?q=tbn:ANd9GcTC7gORlWhvhulqq7Vshe5ZezLy0KIFMtpZPNqsktPRzwgNqOF-uA">
            <a:extLst>
              <a:ext uri="{FF2B5EF4-FFF2-40B4-BE49-F238E27FC236}">
                <a16:creationId xmlns:a16="http://schemas.microsoft.com/office/drawing/2014/main" id="{1C3E0943-07BB-9E2D-AE82-9B2271E45BF2}"/>
              </a:ext>
            </a:extLst>
          </p:cNvPr>
          <p:cNvPicPr>
            <a:picLocks noChangeAspect="1" noChangeArrowheads="1"/>
          </p:cNvPicPr>
          <p:nvPr/>
        </p:nvPicPr>
        <p:blipFill>
          <a:blip r:embed="rId2" cstate="print"/>
          <a:srcRect l="45064" r="15039" b="-2"/>
          <a:stretch>
            <a:fillRect/>
          </a:stretch>
        </p:blipFill>
        <p:spPr bwMode="auto">
          <a:xfrm>
            <a:off x="20" y="10"/>
            <a:ext cx="2222054" cy="3051320"/>
          </a:xfrm>
          <a:prstGeom prst="rect">
            <a:avLst/>
          </a:prstGeom>
        </p:spPr>
      </p:pic>
      <p:pic>
        <p:nvPicPr>
          <p:cNvPr id="5" name="Picture 2" descr="http://www.ventdesdunes.com/albums/essaouira/slides/mogador.jpg">
            <a:extLst>
              <a:ext uri="{FF2B5EF4-FFF2-40B4-BE49-F238E27FC236}">
                <a16:creationId xmlns:a16="http://schemas.microsoft.com/office/drawing/2014/main" id="{EA8F2411-F64D-B273-6E94-3636C156BAFA}"/>
              </a:ext>
            </a:extLst>
          </p:cNvPr>
          <p:cNvPicPr>
            <a:picLocks noChangeAspect="1" noChangeArrowheads="1"/>
          </p:cNvPicPr>
          <p:nvPr/>
        </p:nvPicPr>
        <p:blipFill>
          <a:blip r:embed="rId3" cstate="print"/>
          <a:srcRect l="21743" r="34943" b="-1"/>
          <a:stretch>
            <a:fillRect/>
          </a:stretch>
        </p:blipFill>
        <p:spPr bwMode="auto">
          <a:xfrm>
            <a:off x="20" y="3142771"/>
            <a:ext cx="4023064" cy="3715229"/>
          </a:xfrm>
          <a:prstGeom prst="rect">
            <a:avLst/>
          </a:prstGeom>
        </p:spPr>
      </p:pic>
      <p:pic>
        <p:nvPicPr>
          <p:cNvPr id="4" name="Image 3" descr="http://www.promenade-en-mer-porto.com/wp-content/gallery/presentation/img_9321.jpg">
            <a:extLst>
              <a:ext uri="{FF2B5EF4-FFF2-40B4-BE49-F238E27FC236}">
                <a16:creationId xmlns:a16="http://schemas.microsoft.com/office/drawing/2014/main" id="{C1C3B29E-147C-E8DA-2E1E-BFB120C57D99}"/>
              </a:ext>
            </a:extLst>
          </p:cNvPr>
          <p:cNvPicPr/>
          <p:nvPr/>
        </p:nvPicPr>
        <p:blipFill>
          <a:blip r:embed="rId4" cstate="print"/>
          <a:srcRect l="14342" r="14566" b="4"/>
          <a:stretch>
            <a:fillRect/>
          </a:stretch>
        </p:blipFill>
        <p:spPr bwMode="auto">
          <a:xfrm>
            <a:off x="2313514" y="10"/>
            <a:ext cx="3784097" cy="3991960"/>
          </a:xfrm>
          <a:custGeom>
            <a:avLst/>
            <a:gdLst/>
            <a:ahLst/>
            <a:cxnLst/>
            <a:rect l="l" t="t" r="r" b="b"/>
            <a:pathLst>
              <a:path w="3784097" h="3991970">
                <a:moveTo>
                  <a:pt x="0" y="0"/>
                </a:moveTo>
                <a:lnTo>
                  <a:pt x="3782487" y="0"/>
                </a:lnTo>
                <a:lnTo>
                  <a:pt x="3782487" y="401294"/>
                </a:lnTo>
                <a:lnTo>
                  <a:pt x="3784097" y="401294"/>
                </a:lnTo>
                <a:lnTo>
                  <a:pt x="3784097" y="3991970"/>
                </a:lnTo>
                <a:lnTo>
                  <a:pt x="1800287" y="3991970"/>
                </a:lnTo>
                <a:lnTo>
                  <a:pt x="1800287" y="3064146"/>
                </a:lnTo>
                <a:lnTo>
                  <a:pt x="1610" y="3064146"/>
                </a:lnTo>
                <a:lnTo>
                  <a:pt x="1610" y="1289050"/>
                </a:lnTo>
                <a:lnTo>
                  <a:pt x="0" y="1289050"/>
                </a:lnTo>
                <a:close/>
              </a:path>
            </a:pathLst>
          </a:custGeom>
        </p:spPr>
      </p:pic>
      <p:sp>
        <p:nvSpPr>
          <p:cNvPr id="3" name="Espace réservé du contenu 2">
            <a:extLst>
              <a:ext uri="{FF2B5EF4-FFF2-40B4-BE49-F238E27FC236}">
                <a16:creationId xmlns:a16="http://schemas.microsoft.com/office/drawing/2014/main" id="{2C5C7EF0-92B4-1F34-3486-64E59E3A7C81}"/>
              </a:ext>
            </a:extLst>
          </p:cNvPr>
          <p:cNvSpPr>
            <a:spLocks noGrp="1"/>
          </p:cNvSpPr>
          <p:nvPr>
            <p:ph idx="1"/>
          </p:nvPr>
        </p:nvSpPr>
        <p:spPr>
          <a:xfrm>
            <a:off x="6694714" y="2285999"/>
            <a:ext cx="4760685" cy="3749831"/>
          </a:xfrm>
        </p:spPr>
        <p:txBody>
          <a:bodyPr>
            <a:normAutofit lnSpcReduction="10000"/>
          </a:bodyPr>
          <a:lstStyle/>
          <a:p>
            <a:pPr algn="just"/>
            <a:r>
              <a:rPr lang="fr-FR" sz="1600" dirty="0"/>
              <a:t>Des excursions organisées sous le contrôle de l’ANEF et encadrées par ses agents peuvent être organisées afin de présenter le patrimoine culturel et naturel de l’île. </a:t>
            </a:r>
          </a:p>
          <a:p>
            <a:pPr algn="just"/>
            <a:r>
              <a:rPr lang="fr-FR" sz="1600" dirty="0"/>
              <a:t>Un sentier de découverte, menant du petit port aux bâtiments historiques et évitant les zones de reproduction des espèces sensibles, pourrait être proposé à des groupes scolaires, universitaires ou touristiques. Ces visites accompagnées systématiquement, pourraient avoir lieu une à deux fois par semaine (sur réservation) </a:t>
            </a:r>
            <a:r>
              <a:rPr lang="fr-FR" sz="1600" b="1" u="sng" dirty="0">
                <a:solidFill>
                  <a:srgbClr val="FF0000"/>
                </a:solidFill>
              </a:rPr>
              <a:t>pendant les périodes d’ouverture afin de limiter la fréquentation</a:t>
            </a:r>
            <a:r>
              <a:rPr lang="fr-FR" sz="1600" dirty="0">
                <a:solidFill>
                  <a:srgbClr val="FF0000"/>
                </a:solidFill>
              </a:rPr>
              <a:t>.</a:t>
            </a:r>
          </a:p>
          <a:p>
            <a:pPr algn="just"/>
            <a:r>
              <a:rPr lang="fr-FR" sz="1600" dirty="0"/>
              <a:t>Cette visite sur le terrain pourra être accompagnée d’une découverte de l’île en bateau.</a:t>
            </a:r>
          </a:p>
        </p:txBody>
      </p:sp>
      <p:pic>
        <p:nvPicPr>
          <p:cNvPr id="6" name="Image 5" descr="https://encrypted-tbn2.gstatic.com/images?q=tbn:ANd9GcQQ5uGduPUqT34RlTN1XZlgbtoCy7wU_wKiga8N2ARQ4xKrU8QH">
            <a:extLst>
              <a:ext uri="{FF2B5EF4-FFF2-40B4-BE49-F238E27FC236}">
                <a16:creationId xmlns:a16="http://schemas.microsoft.com/office/drawing/2014/main" id="{8CA817BD-6BDA-D2C9-5E02-D790797A5FC4}"/>
              </a:ext>
            </a:extLst>
          </p:cNvPr>
          <p:cNvPicPr/>
          <p:nvPr/>
        </p:nvPicPr>
        <p:blipFill>
          <a:blip r:embed="rId5" cstate="print"/>
          <a:srcRect l="5627" r="40720" b="-2"/>
          <a:stretch>
            <a:fillRect/>
          </a:stretch>
        </p:blipFill>
        <p:spPr bwMode="auto">
          <a:xfrm>
            <a:off x="4099283" y="4070350"/>
            <a:ext cx="1996717" cy="2787651"/>
          </a:xfrm>
          <a:prstGeom prst="rect">
            <a:avLst/>
          </a:prstGeom>
        </p:spPr>
      </p:pic>
    </p:spTree>
    <p:extLst>
      <p:ext uri="{BB962C8B-B14F-4D97-AF65-F5344CB8AC3E}">
        <p14:creationId xmlns:p14="http://schemas.microsoft.com/office/powerpoint/2010/main" val="4064361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a:extLst>
              <a:ext uri="{FF2B5EF4-FFF2-40B4-BE49-F238E27FC236}">
                <a16:creationId xmlns:a16="http://schemas.microsoft.com/office/drawing/2014/main" id="{93EDAAF2-9299-4AB2-0D24-91D66FDFB19F}"/>
              </a:ext>
            </a:extLst>
          </p:cNvPr>
          <p:cNvGraphicFramePr/>
          <p:nvPr>
            <p:extLst>
              <p:ext uri="{D42A27DB-BD31-4B8C-83A1-F6EECF244321}">
                <p14:modId xmlns:p14="http://schemas.microsoft.com/office/powerpoint/2010/main" val="1536234622"/>
              </p:ext>
            </p:extLst>
          </p:nvPr>
        </p:nvGraphicFramePr>
        <p:xfrm>
          <a:off x="1454989" y="1147313"/>
          <a:ext cx="9282022" cy="4770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245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01406-F53B-CD3D-77CD-1FF7D469E05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684EE6-BA83-BB5A-6517-9F4440FACDBA}"/>
              </a:ext>
            </a:extLst>
          </p:cNvPr>
          <p:cNvSpPr>
            <a:spLocks noGrp="1"/>
          </p:cNvSpPr>
          <p:nvPr>
            <p:ph type="title"/>
          </p:nvPr>
        </p:nvSpPr>
        <p:spPr/>
        <p:txBody>
          <a:bodyPr/>
          <a:lstStyle/>
          <a:p>
            <a:r>
              <a:rPr lang="fr-FR" dirty="0"/>
              <a:t>3- Mesures à prendre</a:t>
            </a:r>
          </a:p>
        </p:txBody>
      </p:sp>
      <p:sp>
        <p:nvSpPr>
          <p:cNvPr id="3" name="Espace réservé du contenu 2">
            <a:extLst>
              <a:ext uri="{FF2B5EF4-FFF2-40B4-BE49-F238E27FC236}">
                <a16:creationId xmlns:a16="http://schemas.microsoft.com/office/drawing/2014/main" id="{F9BF02D3-508B-3940-C60C-BC273916A960}"/>
              </a:ext>
            </a:extLst>
          </p:cNvPr>
          <p:cNvSpPr>
            <a:spLocks noGrp="1"/>
          </p:cNvSpPr>
          <p:nvPr>
            <p:ph idx="1"/>
          </p:nvPr>
        </p:nvSpPr>
        <p:spPr>
          <a:xfrm>
            <a:off x="1371600" y="2171701"/>
            <a:ext cx="9601200" cy="2969642"/>
          </a:xfrm>
        </p:spPr>
        <p:txBody>
          <a:bodyPr>
            <a:normAutofit lnSpcReduction="10000"/>
          </a:bodyPr>
          <a:lstStyle/>
          <a:p>
            <a:pPr algn="just"/>
            <a:r>
              <a:rPr lang="fr-FR" dirty="0"/>
              <a:t>La mise en place de telles visites nécessiterait la formation d’agents aux problématiques de protection du patrimoine naturel et culturel de l’île afin d’encadrer les groupes, la mise en sécurité de certains bâtiments de l’île, le balisage d’un sentier et la fermeture de certaines zones sensibles (bâtiments à proximité des zones de reproduction du faucon d’Eléonore, intérieur de la prison abritant une héronnière mixte, etc.).</a:t>
            </a:r>
          </a:p>
          <a:p>
            <a:pPr algn="just"/>
            <a:r>
              <a:rPr lang="fr-FR" dirty="0"/>
              <a:t>Ces activités nécessiteraient également une réflexion en ce qui concerne l’accueil des touristes (à travers l’aménagement des points d’accès depuis/vers l’île), l’autorisation de transport de passagers, de sécurité à bord des bateaux homologués et de sécurité sur les îles.</a:t>
            </a:r>
          </a:p>
        </p:txBody>
      </p:sp>
    </p:spTree>
    <p:extLst>
      <p:ext uri="{BB962C8B-B14F-4D97-AF65-F5344CB8AC3E}">
        <p14:creationId xmlns:p14="http://schemas.microsoft.com/office/powerpoint/2010/main" val="2463941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74F2A-34E8-0D5D-BA6E-EEED45B2B51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302CDE1-5F64-B64C-9BD4-43284FBB77E6}"/>
              </a:ext>
            </a:extLst>
          </p:cNvPr>
          <p:cNvSpPr>
            <a:spLocks noGrp="1"/>
          </p:cNvSpPr>
          <p:nvPr>
            <p:ph type="title"/>
          </p:nvPr>
        </p:nvSpPr>
        <p:spPr/>
        <p:txBody>
          <a:bodyPr>
            <a:normAutofit/>
          </a:bodyPr>
          <a:lstStyle/>
          <a:p>
            <a:r>
              <a:rPr lang="fr-FR" b="1" dirty="0"/>
              <a:t>OBJECTIFS DE GESTION DU SITE</a:t>
            </a:r>
            <a:endParaRPr lang="fr-MA" dirty="0"/>
          </a:p>
        </p:txBody>
      </p:sp>
    </p:spTree>
    <p:extLst>
      <p:ext uri="{BB962C8B-B14F-4D97-AF65-F5344CB8AC3E}">
        <p14:creationId xmlns:p14="http://schemas.microsoft.com/office/powerpoint/2010/main" val="834054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9CF23-99BD-27FC-43D7-DF3AFDDAC3AE}"/>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5077BB8-707F-1C6B-1281-1B1B77840089}"/>
              </a:ext>
            </a:extLst>
          </p:cNvPr>
          <p:cNvSpPr>
            <a:spLocks noGrp="1"/>
          </p:cNvSpPr>
          <p:nvPr>
            <p:ph idx="1"/>
          </p:nvPr>
        </p:nvSpPr>
        <p:spPr>
          <a:xfrm>
            <a:off x="1371600" y="1516094"/>
            <a:ext cx="9601200" cy="744027"/>
          </a:xfrm>
        </p:spPr>
        <p:txBody>
          <a:bodyPr>
            <a:normAutofit/>
          </a:bodyPr>
          <a:lstStyle/>
          <a:p>
            <a:pPr algn="just"/>
            <a:r>
              <a:rPr lang="fr-FR" dirty="0"/>
              <a:t>Le mode de gestion du site privilégiera la démarche conservatoire. Il se décline en quatre finalités :</a:t>
            </a:r>
          </a:p>
        </p:txBody>
      </p:sp>
      <p:graphicFrame>
        <p:nvGraphicFramePr>
          <p:cNvPr id="7" name="Diagramme 6">
            <a:extLst>
              <a:ext uri="{FF2B5EF4-FFF2-40B4-BE49-F238E27FC236}">
                <a16:creationId xmlns:a16="http://schemas.microsoft.com/office/drawing/2014/main" id="{5C60E899-F670-F177-CFF5-4458D5461567}"/>
              </a:ext>
            </a:extLst>
          </p:cNvPr>
          <p:cNvGraphicFramePr/>
          <p:nvPr>
            <p:extLst>
              <p:ext uri="{D42A27DB-BD31-4B8C-83A1-F6EECF244321}">
                <p14:modId xmlns:p14="http://schemas.microsoft.com/office/powerpoint/2010/main" val="433341405"/>
              </p:ext>
            </p:extLst>
          </p:nvPr>
        </p:nvGraphicFramePr>
        <p:xfrm>
          <a:off x="2032000" y="2453577"/>
          <a:ext cx="8128000" cy="38092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8512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0F90B7-F5C9-B7DD-054F-254C8A0D2AE8}"/>
              </a:ext>
            </a:extLst>
          </p:cNvPr>
          <p:cNvSpPr>
            <a:spLocks noGrp="1"/>
          </p:cNvSpPr>
          <p:nvPr>
            <p:ph type="title"/>
          </p:nvPr>
        </p:nvSpPr>
        <p:spPr/>
        <p:txBody>
          <a:bodyPr/>
          <a:lstStyle/>
          <a:p>
            <a:r>
              <a:rPr lang="fr-FR" dirty="0"/>
              <a:t>Conclusion</a:t>
            </a:r>
            <a:endParaRPr lang="fr-MA" dirty="0"/>
          </a:p>
        </p:txBody>
      </p:sp>
      <p:sp>
        <p:nvSpPr>
          <p:cNvPr id="3" name="Espace réservé du contenu 2">
            <a:extLst>
              <a:ext uri="{FF2B5EF4-FFF2-40B4-BE49-F238E27FC236}">
                <a16:creationId xmlns:a16="http://schemas.microsoft.com/office/drawing/2014/main" id="{877BFFA3-12D0-F615-3C11-EB12E78AB144}"/>
              </a:ext>
            </a:extLst>
          </p:cNvPr>
          <p:cNvSpPr>
            <a:spLocks noGrp="1"/>
          </p:cNvSpPr>
          <p:nvPr>
            <p:ph idx="1"/>
          </p:nvPr>
        </p:nvSpPr>
        <p:spPr/>
        <p:txBody>
          <a:bodyPr>
            <a:normAutofit/>
          </a:bodyPr>
          <a:lstStyle/>
          <a:p>
            <a:pPr algn="just"/>
            <a:r>
              <a:rPr lang="fr-FR" sz="2400" dirty="0"/>
              <a:t>La mise en tourisme de l’archipel de Mogador ne peut se concevoir que dans une logique de préservation et de valorisation équilibrée. En adoptant une approche environnementale rigoureuse et participative, ce site unique pourrait devenir un modèle de conciliation entre développement touristique, conservation de la biodiversité et transmission du patrimoine naturel et culturel aux générations futures.</a:t>
            </a:r>
            <a:endParaRPr lang="fr-MA" sz="2400" dirty="0"/>
          </a:p>
        </p:txBody>
      </p:sp>
    </p:spTree>
    <p:extLst>
      <p:ext uri="{BB962C8B-B14F-4D97-AF65-F5344CB8AC3E}">
        <p14:creationId xmlns:p14="http://schemas.microsoft.com/office/powerpoint/2010/main" val="312333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A21C6A5-5E20-1790-7893-519B8FD37685}"/>
              </a:ext>
            </a:extLst>
          </p:cNvPr>
          <p:cNvSpPr>
            <a:spLocks noGrp="1"/>
          </p:cNvSpPr>
          <p:nvPr>
            <p:ph idx="1"/>
          </p:nvPr>
        </p:nvSpPr>
        <p:spPr>
          <a:xfrm>
            <a:off x="1295400" y="2923564"/>
            <a:ext cx="9601200" cy="1010873"/>
          </a:xfrm>
        </p:spPr>
        <p:txBody>
          <a:bodyPr>
            <a:normAutofit/>
          </a:bodyPr>
          <a:lstStyle/>
          <a:p>
            <a:pPr marL="0" indent="0" algn="ctr">
              <a:buNone/>
            </a:pPr>
            <a:r>
              <a:rPr lang="fr-FR" sz="6000" b="1" dirty="0"/>
              <a:t>MERCI DE VOTRE ATTENTION</a:t>
            </a:r>
            <a:endParaRPr lang="fr-MA" sz="6000" b="1" dirty="0"/>
          </a:p>
        </p:txBody>
      </p:sp>
    </p:spTree>
    <p:extLst>
      <p:ext uri="{BB962C8B-B14F-4D97-AF65-F5344CB8AC3E}">
        <p14:creationId xmlns:p14="http://schemas.microsoft.com/office/powerpoint/2010/main" val="55349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Sommaire</a:t>
            </a:r>
          </a:p>
        </p:txBody>
      </p:sp>
      <p:sp>
        <p:nvSpPr>
          <p:cNvPr id="3" name="Espace réservé du contenu 2"/>
          <p:cNvSpPr>
            <a:spLocks noGrp="1"/>
          </p:cNvSpPr>
          <p:nvPr>
            <p:ph idx="1"/>
          </p:nvPr>
        </p:nvSpPr>
        <p:spPr>
          <a:xfrm>
            <a:off x="1371600" y="1740715"/>
            <a:ext cx="9601200" cy="3581400"/>
          </a:xfrm>
        </p:spPr>
        <p:txBody>
          <a:bodyPr>
            <a:normAutofit/>
          </a:bodyPr>
          <a:lstStyle/>
          <a:p>
            <a:pPr lvl="0"/>
            <a:r>
              <a:rPr lang="fr-FR" b="1" dirty="0"/>
              <a:t>Introduction</a:t>
            </a:r>
            <a:endParaRPr lang="fr-FR" dirty="0"/>
          </a:p>
          <a:p>
            <a:pPr lvl="0"/>
            <a:r>
              <a:rPr lang="fr-FR" b="1" dirty="0"/>
              <a:t>Vers une mise en tourisme de l’archipel de Mogador ?</a:t>
            </a:r>
          </a:p>
          <a:p>
            <a:pPr lvl="0"/>
            <a:r>
              <a:rPr lang="fr-FR" b="1" dirty="0"/>
              <a:t>Scénario de mise en tourisme de l’archipel de Mogador : Ouverture restreinte au public</a:t>
            </a:r>
          </a:p>
          <a:p>
            <a:pPr marL="987552" lvl="1" indent="-457200">
              <a:buFont typeface="+mj-lt"/>
              <a:buAutoNum type="arabicPeriod"/>
            </a:pPr>
            <a:r>
              <a:rPr lang="fr-FR" dirty="0"/>
              <a:t>Accès restreint à l’archipel de Mogador</a:t>
            </a:r>
          </a:p>
          <a:p>
            <a:pPr marL="987552" lvl="1" indent="-457200">
              <a:buFont typeface="+mj-lt"/>
              <a:buAutoNum type="arabicPeriod"/>
            </a:pPr>
            <a:r>
              <a:rPr lang="fr-FR" dirty="0"/>
              <a:t>Organisation de visites guidées</a:t>
            </a:r>
          </a:p>
          <a:p>
            <a:pPr marL="987552" lvl="1" indent="-457200">
              <a:buFont typeface="+mj-lt"/>
              <a:buAutoNum type="arabicPeriod"/>
            </a:pPr>
            <a:r>
              <a:rPr lang="fr-FR" dirty="0"/>
              <a:t>Mesures à prendre</a:t>
            </a:r>
          </a:p>
          <a:p>
            <a:r>
              <a:rPr lang="fr-FR" b="1" dirty="0"/>
              <a:t>Conclusion</a:t>
            </a:r>
          </a:p>
          <a:p>
            <a:pPr lvl="1"/>
            <a:endParaRPr lang="fr-FR" b="1" dirty="0"/>
          </a:p>
        </p:txBody>
      </p:sp>
    </p:spTree>
    <p:extLst>
      <p:ext uri="{BB962C8B-B14F-4D97-AF65-F5344CB8AC3E}">
        <p14:creationId xmlns:p14="http://schemas.microsoft.com/office/powerpoint/2010/main" val="235403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484E9B-0CFF-022D-B8F5-B3152D6C75DF}"/>
              </a:ext>
            </a:extLst>
          </p:cNvPr>
          <p:cNvSpPr>
            <a:spLocks noGrp="1"/>
          </p:cNvSpPr>
          <p:nvPr>
            <p:ph type="title"/>
          </p:nvPr>
        </p:nvSpPr>
        <p:spPr/>
        <p:txBody>
          <a:bodyPr/>
          <a:lstStyle/>
          <a:p>
            <a:r>
              <a:rPr lang="fr-FR" dirty="0"/>
              <a:t>Introduction</a:t>
            </a:r>
            <a:endParaRPr lang="fr-MA" dirty="0"/>
          </a:p>
        </p:txBody>
      </p:sp>
      <p:sp>
        <p:nvSpPr>
          <p:cNvPr id="3" name="Espace réservé du contenu 2">
            <a:extLst>
              <a:ext uri="{FF2B5EF4-FFF2-40B4-BE49-F238E27FC236}">
                <a16:creationId xmlns:a16="http://schemas.microsoft.com/office/drawing/2014/main" id="{4DE012D2-7170-E8D3-B1AA-6F144ADDFF16}"/>
              </a:ext>
            </a:extLst>
          </p:cNvPr>
          <p:cNvSpPr>
            <a:spLocks noGrp="1"/>
          </p:cNvSpPr>
          <p:nvPr>
            <p:ph idx="1"/>
          </p:nvPr>
        </p:nvSpPr>
        <p:spPr>
          <a:xfrm>
            <a:off x="1371600" y="1535502"/>
            <a:ext cx="9601200" cy="4951562"/>
          </a:xfrm>
        </p:spPr>
        <p:txBody>
          <a:bodyPr>
            <a:normAutofit/>
          </a:bodyPr>
          <a:lstStyle/>
          <a:p>
            <a:pPr algn="just"/>
            <a:r>
              <a:rPr lang="fr-FR" sz="1800" dirty="0"/>
              <a:t>Situé au large d’Essaouira, l’archipel de Mogador constitue un patrimoine naturel et historique d’une valeur exceptionnelle. Composé de plusieurs îlots, dont la grande île de Mogador, il est reconnu pour ses vestiges culturels et pour sa biodiversité remarquable. Classé site RAMSAR et intégré au réseau des Sites d’Intérêt Biologique et Écologique (SIBE), l’archipel abrite notamment le faucon d’Éléonore, une espèce protégée et menacée, qui y trouve l’un de ses plus importants sites de nidification au niveau mondial. Cette richesse écologique confère à l’archipel un rôle majeur dans la conservation de la biodiversité et justifie sa protection stricte par les autorités marocaines et internationales.</a:t>
            </a:r>
          </a:p>
          <a:p>
            <a:pPr algn="just"/>
            <a:r>
              <a:rPr lang="fr-FR" sz="1800" dirty="0"/>
              <a:t>Le potentiel touristique de l’archipel est indéniable. Outre son intérêt écologique, il constitue un lieu privilégié pour l’observation ornithologique, l’éducation environnementale et la valorisation d’un patrimoine culturel unique. Cependant, toute mise en tourisme doit prendre en compte la fragilité extrême des écosystèmes insulaires. Une fréquentation massive, l’installation d’infrastructures lourdes ou la multiplication des liaisons maritimes risqueraient d’entraîner la désertion des colonies d’oiseaux, l’érosion des sols et la dégradation de l’équilibre naturel. Ces menaces exigent donc une stratégie de développement touristique fondée sur les principes du tourisme durable.</a:t>
            </a:r>
          </a:p>
        </p:txBody>
      </p:sp>
    </p:spTree>
    <p:extLst>
      <p:ext uri="{BB962C8B-B14F-4D97-AF65-F5344CB8AC3E}">
        <p14:creationId xmlns:p14="http://schemas.microsoft.com/office/powerpoint/2010/main" val="368403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0560A-8988-9E13-9FFF-0FB360CC876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B145057-66DF-61E7-BC99-844E3FB0F4AD}"/>
              </a:ext>
            </a:extLst>
          </p:cNvPr>
          <p:cNvSpPr>
            <a:spLocks noGrp="1"/>
          </p:cNvSpPr>
          <p:nvPr>
            <p:ph type="title"/>
          </p:nvPr>
        </p:nvSpPr>
        <p:spPr/>
        <p:txBody>
          <a:bodyPr/>
          <a:lstStyle/>
          <a:p>
            <a:r>
              <a:rPr lang="fr-FR" dirty="0"/>
              <a:t>Introduction</a:t>
            </a:r>
            <a:endParaRPr lang="fr-MA" dirty="0"/>
          </a:p>
        </p:txBody>
      </p:sp>
      <p:sp>
        <p:nvSpPr>
          <p:cNvPr id="3" name="Espace réservé du contenu 2">
            <a:extLst>
              <a:ext uri="{FF2B5EF4-FFF2-40B4-BE49-F238E27FC236}">
                <a16:creationId xmlns:a16="http://schemas.microsoft.com/office/drawing/2014/main" id="{793295AA-579E-AB14-864C-ECEA68C7CB81}"/>
              </a:ext>
            </a:extLst>
          </p:cNvPr>
          <p:cNvSpPr>
            <a:spLocks noGrp="1"/>
          </p:cNvSpPr>
          <p:nvPr>
            <p:ph idx="1"/>
          </p:nvPr>
        </p:nvSpPr>
        <p:spPr>
          <a:xfrm>
            <a:off x="1371600" y="1535502"/>
            <a:ext cx="9601200" cy="4951562"/>
          </a:xfrm>
        </p:spPr>
        <p:txBody>
          <a:bodyPr>
            <a:normAutofit/>
          </a:bodyPr>
          <a:lstStyle/>
          <a:p>
            <a:pPr algn="just"/>
            <a:r>
              <a:rPr lang="fr-FR" sz="2400" dirty="0"/>
              <a:t>L’approche la plus adaptée consiste à privilégier des pratiques écotouristiques à petite échelle, encadrées et concertées avec l’ensemble des parties prenantes locales. Des visites guidées limitées en nombre, la création de sentiers pédagogiques, l’installation de panneaux informatifs ou encore des campagnes de sensibilisation pourraient permettre de valoriser l’archipel tout en garantissant la préservation de son intégrité écologique. De plus, la participation active des communautés locales et des associations environnementales demeure essentielle pour assurer une gouvernance partagée et responsable du site.</a:t>
            </a:r>
          </a:p>
        </p:txBody>
      </p:sp>
    </p:spTree>
    <p:extLst>
      <p:ext uri="{BB962C8B-B14F-4D97-AF65-F5344CB8AC3E}">
        <p14:creationId xmlns:p14="http://schemas.microsoft.com/office/powerpoint/2010/main" val="979459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CE555-D18E-985D-D1EE-A9831F352FA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9289900-74AE-2A01-331E-EA673F62540B}"/>
              </a:ext>
            </a:extLst>
          </p:cNvPr>
          <p:cNvSpPr>
            <a:spLocks noGrp="1"/>
          </p:cNvSpPr>
          <p:nvPr>
            <p:ph type="title"/>
          </p:nvPr>
        </p:nvSpPr>
        <p:spPr/>
        <p:txBody>
          <a:bodyPr>
            <a:normAutofit fontScale="90000"/>
          </a:bodyPr>
          <a:lstStyle/>
          <a:p>
            <a:r>
              <a:rPr lang="fr-FR" b="1" dirty="0"/>
              <a:t>Vers une mise en tourisme de l’archipel de Mogador ?</a:t>
            </a:r>
            <a:endParaRPr lang="fr-MA" dirty="0"/>
          </a:p>
        </p:txBody>
      </p:sp>
    </p:spTree>
    <p:extLst>
      <p:ext uri="{BB962C8B-B14F-4D97-AF65-F5344CB8AC3E}">
        <p14:creationId xmlns:p14="http://schemas.microsoft.com/office/powerpoint/2010/main" val="402943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878F2A-9C53-DFA4-58CC-122C271C429E}"/>
              </a:ext>
            </a:extLst>
          </p:cNvPr>
          <p:cNvSpPr>
            <a:spLocks noGrp="1"/>
          </p:cNvSpPr>
          <p:nvPr>
            <p:ph type="title"/>
          </p:nvPr>
        </p:nvSpPr>
        <p:spPr>
          <a:xfrm>
            <a:off x="1088580" y="685800"/>
            <a:ext cx="4495788" cy="1485900"/>
          </a:xfrm>
        </p:spPr>
        <p:txBody>
          <a:bodyPr>
            <a:normAutofit/>
          </a:bodyPr>
          <a:lstStyle/>
          <a:p>
            <a:r>
              <a:rPr lang="fr-FR" sz="3400"/>
              <a:t>Vers une mise en tourisme de l’archipel de Mogador ?</a:t>
            </a:r>
          </a:p>
        </p:txBody>
      </p:sp>
      <p:sp>
        <p:nvSpPr>
          <p:cNvPr id="3" name="Espace réservé du contenu 2">
            <a:extLst>
              <a:ext uri="{FF2B5EF4-FFF2-40B4-BE49-F238E27FC236}">
                <a16:creationId xmlns:a16="http://schemas.microsoft.com/office/drawing/2014/main" id="{0B20ADFC-AA5F-48E4-F268-7D68B0D8958A}"/>
              </a:ext>
            </a:extLst>
          </p:cNvPr>
          <p:cNvSpPr>
            <a:spLocks noGrp="1"/>
          </p:cNvSpPr>
          <p:nvPr>
            <p:ph idx="1"/>
          </p:nvPr>
        </p:nvSpPr>
        <p:spPr>
          <a:xfrm>
            <a:off x="1088579" y="2286000"/>
            <a:ext cx="4495788" cy="3886200"/>
          </a:xfrm>
        </p:spPr>
        <p:txBody>
          <a:bodyPr>
            <a:normAutofit lnSpcReduction="10000"/>
          </a:bodyPr>
          <a:lstStyle/>
          <a:p>
            <a:pPr algn="just"/>
            <a:r>
              <a:rPr lang="fr-FR" sz="1100" dirty="0"/>
              <a:t>Connues des Romains sous le nom d’îles </a:t>
            </a:r>
            <a:r>
              <a:rPr lang="fr-FR" sz="1100" dirty="0" err="1"/>
              <a:t>Purpuraires</a:t>
            </a:r>
            <a:r>
              <a:rPr lang="fr-FR" sz="1100" dirty="0"/>
              <a:t>, en quinze minutes de barque, on peut s’approcher des deux îles de Mogador, véritables traits d’union entre l’océan et le continent. </a:t>
            </a:r>
          </a:p>
          <a:p>
            <a:pPr algn="just"/>
            <a:r>
              <a:rPr lang="fr-FR" sz="1100" dirty="0"/>
              <a:t>Seules de ce type le long du littoral atlantique marocain, classées site RAMSAR, et patrimoine mondiale de l’humanité par l’UNESCO </a:t>
            </a:r>
          </a:p>
          <a:p>
            <a:pPr algn="just"/>
            <a:r>
              <a:rPr lang="fr-FR" sz="1100" dirty="0"/>
              <a:t>La plus grande île fait 26 hectares. Elle abrite une prison désaffectée construite à la fin du XIXe siècle, ainsi qu'une mosquée avec son minaret et quelques fortifications abandonnées.</a:t>
            </a:r>
          </a:p>
          <a:p>
            <a:pPr algn="just"/>
            <a:r>
              <a:rPr lang="fr-FR" sz="1100" dirty="0"/>
              <a:t>L’île de Mogador est désormais une réserve ornithologique, célèbre pour la présence de faucons Eléonore ;</a:t>
            </a:r>
          </a:p>
          <a:p>
            <a:pPr algn="just"/>
            <a:r>
              <a:rPr lang="fr-FR" sz="1100" dirty="0"/>
              <a:t>Proposition d’organiser des balades en bateaux de plaisance, incluant une visite de l’île Mogador ;</a:t>
            </a:r>
          </a:p>
          <a:p>
            <a:pPr algn="just"/>
            <a:r>
              <a:rPr lang="fr-FR" sz="1100" dirty="0"/>
              <a:t>Ce modèle permettra de créer une nouvelle offre touristique, s’inscrivant dans les activités récréatives et d’exploration, et qui se distingue des autres produits touristiques que connaissent les autres destinations </a:t>
            </a:r>
          </a:p>
          <a:p>
            <a:pPr algn="just"/>
            <a:r>
              <a:rPr lang="fr-FR" sz="1100" dirty="0"/>
              <a:t>L’accès à l’île sera uniquement autorisé en dehors des périodes de reproduction du Faucon d’Eléonore).</a:t>
            </a:r>
          </a:p>
        </p:txBody>
      </p:sp>
      <p:pic>
        <p:nvPicPr>
          <p:cNvPr id="6" name="Image 5" descr="http://www.darliouba.eu/script/imgx.php?src=http://www.darliouba.eu/upload/ile_de_mogador.jpg&amp;h=300&amp;w=360&amp;zc=1&amp;q=100g">
            <a:extLst>
              <a:ext uri="{FF2B5EF4-FFF2-40B4-BE49-F238E27FC236}">
                <a16:creationId xmlns:a16="http://schemas.microsoft.com/office/drawing/2014/main" id="{FC42DF36-CECE-0F1C-4BCD-3040B44BEED3}"/>
              </a:ext>
            </a:extLst>
          </p:cNvPr>
          <p:cNvPicPr/>
          <p:nvPr/>
        </p:nvPicPr>
        <p:blipFill>
          <a:blip r:embed="rId2" cstate="print"/>
          <a:srcRect l="2677" r="1403" b="4"/>
          <a:stretch>
            <a:fillRect/>
          </a:stretch>
        </p:blipFill>
        <p:spPr bwMode="auto">
          <a:xfrm>
            <a:off x="6102096" y="4212707"/>
            <a:ext cx="3044952" cy="2645294"/>
          </a:xfrm>
          <a:prstGeom prst="rect">
            <a:avLst/>
          </a:prstGeom>
        </p:spPr>
      </p:pic>
      <p:pic>
        <p:nvPicPr>
          <p:cNvPr id="4" name="Image 3" descr="https://encrypted-tbn3.gstatic.com/images?q=tbn:ANd9GcSg9tPljRDk0HbSZEwFrIpfRi0PcN4cNb_G7nPZtIXTDvvOr3RQ">
            <a:extLst>
              <a:ext uri="{FF2B5EF4-FFF2-40B4-BE49-F238E27FC236}">
                <a16:creationId xmlns:a16="http://schemas.microsoft.com/office/drawing/2014/main" id="{18AC4472-DDED-BAB8-7151-7646AC5009F9}"/>
              </a:ext>
            </a:extLst>
          </p:cNvPr>
          <p:cNvPicPr/>
          <p:nvPr/>
        </p:nvPicPr>
        <p:blipFill>
          <a:blip r:embed="rId3" cstate="print"/>
          <a:srcRect l="13589" r="10085" b="3"/>
          <a:stretch>
            <a:fillRect/>
          </a:stretch>
        </p:blipFill>
        <p:spPr bwMode="auto">
          <a:xfrm>
            <a:off x="9147049" y="4203287"/>
            <a:ext cx="3044952" cy="2654714"/>
          </a:xfrm>
          <a:prstGeom prst="rect">
            <a:avLst/>
          </a:prstGeom>
        </p:spPr>
      </p:pic>
      <p:pic>
        <p:nvPicPr>
          <p:cNvPr id="5" name="Image 4" descr="http://www.maroc-trip.com/themes/images_maroc/hbwfbn3829000000_l.jpg">
            <a:extLst>
              <a:ext uri="{FF2B5EF4-FFF2-40B4-BE49-F238E27FC236}">
                <a16:creationId xmlns:a16="http://schemas.microsoft.com/office/drawing/2014/main" id="{1E6323A0-8DA1-4962-ADB6-5B57F6D82265}"/>
              </a:ext>
            </a:extLst>
          </p:cNvPr>
          <p:cNvPicPr/>
          <p:nvPr/>
        </p:nvPicPr>
        <p:blipFill>
          <a:blip r:embed="rId4" cstate="print"/>
          <a:srcRect l="6917" r="2734" b="1"/>
          <a:stretch>
            <a:fillRect/>
          </a:stretch>
        </p:blipFill>
        <p:spPr bwMode="auto">
          <a:xfrm>
            <a:off x="6102096" y="10"/>
            <a:ext cx="6089904" cy="4212696"/>
          </a:xfrm>
          <a:prstGeom prst="rect">
            <a:avLst/>
          </a:prstGeom>
        </p:spPr>
      </p:pic>
    </p:spTree>
    <p:extLst>
      <p:ext uri="{BB962C8B-B14F-4D97-AF65-F5344CB8AC3E}">
        <p14:creationId xmlns:p14="http://schemas.microsoft.com/office/powerpoint/2010/main" val="3733404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A06071-920A-335E-8285-7FE5D959B816}"/>
              </a:ext>
            </a:extLst>
          </p:cNvPr>
          <p:cNvSpPr>
            <a:spLocks noGrp="1"/>
          </p:cNvSpPr>
          <p:nvPr>
            <p:ph type="title"/>
          </p:nvPr>
        </p:nvSpPr>
        <p:spPr/>
        <p:txBody>
          <a:bodyPr>
            <a:normAutofit fontScale="90000"/>
          </a:bodyPr>
          <a:lstStyle/>
          <a:p>
            <a:r>
              <a:rPr lang="fr-FR" b="1" dirty="0"/>
              <a:t>Scénario de mise en tourisme de l’archipel de Mogador </a:t>
            </a:r>
            <a:endParaRPr lang="fr-MA" dirty="0"/>
          </a:p>
        </p:txBody>
      </p:sp>
      <p:sp>
        <p:nvSpPr>
          <p:cNvPr id="3" name="Espace réservé du texte 2">
            <a:extLst>
              <a:ext uri="{FF2B5EF4-FFF2-40B4-BE49-F238E27FC236}">
                <a16:creationId xmlns:a16="http://schemas.microsoft.com/office/drawing/2014/main" id="{8667BB9B-ECC8-1CEA-EA1B-57D19CC73378}"/>
              </a:ext>
            </a:extLst>
          </p:cNvPr>
          <p:cNvSpPr>
            <a:spLocks noGrp="1"/>
          </p:cNvSpPr>
          <p:nvPr>
            <p:ph type="body" idx="1"/>
          </p:nvPr>
        </p:nvSpPr>
        <p:spPr/>
        <p:txBody>
          <a:bodyPr/>
          <a:lstStyle/>
          <a:p>
            <a:r>
              <a:rPr lang="fr-FR" dirty="0"/>
              <a:t>Ouverture restreinte au public</a:t>
            </a:r>
            <a:endParaRPr lang="fr-MA" dirty="0"/>
          </a:p>
        </p:txBody>
      </p:sp>
    </p:spTree>
    <p:extLst>
      <p:ext uri="{BB962C8B-B14F-4D97-AF65-F5344CB8AC3E}">
        <p14:creationId xmlns:p14="http://schemas.microsoft.com/office/powerpoint/2010/main" val="3152387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1D2376D-65AE-931A-B073-4490F6F570F7}"/>
              </a:ext>
            </a:extLst>
          </p:cNvPr>
          <p:cNvSpPr>
            <a:spLocks noGrp="1"/>
          </p:cNvSpPr>
          <p:nvPr>
            <p:ph idx="1"/>
          </p:nvPr>
        </p:nvSpPr>
        <p:spPr>
          <a:xfrm>
            <a:off x="1295400" y="2562836"/>
            <a:ext cx="9601200" cy="1732327"/>
          </a:xfrm>
        </p:spPr>
        <p:txBody>
          <a:bodyPr>
            <a:normAutofit fontScale="92500"/>
          </a:bodyPr>
          <a:lstStyle/>
          <a:p>
            <a:pPr marL="0" indent="0" algn="just">
              <a:lnSpc>
                <a:spcPct val="84000"/>
              </a:lnSpc>
              <a:spcBef>
                <a:spcPct val="0"/>
              </a:spcBef>
              <a:spcAft>
                <a:spcPts val="800"/>
              </a:spcAft>
              <a:buNone/>
            </a:pPr>
            <a:r>
              <a:rPr lang="fr-FR" sz="3200" b="1" dirty="0">
                <a:solidFill>
                  <a:srgbClr val="FF0000"/>
                </a:solidFill>
                <a:latin typeface="+mj-lt"/>
                <a:ea typeface="+mj-ea"/>
                <a:cs typeface="+mj-cs"/>
              </a:rPr>
              <a:t>Dans le cas d’une volonté forte de valorisation économique (à évaluer toutefois) et d’ouverture au public, celle-ci devrait prendre en compte la nécessité de protéger au maximum la colonie de Faucon d’Eléonore.</a:t>
            </a:r>
            <a:endParaRPr lang="fr-MA" sz="3200" b="1" dirty="0">
              <a:solidFill>
                <a:srgbClr val="FF0000"/>
              </a:solidFill>
              <a:latin typeface="+mj-lt"/>
              <a:ea typeface="+mj-ea"/>
              <a:cs typeface="+mj-cs"/>
            </a:endParaRPr>
          </a:p>
        </p:txBody>
      </p:sp>
    </p:spTree>
    <p:extLst>
      <p:ext uri="{BB962C8B-B14F-4D97-AF65-F5344CB8AC3E}">
        <p14:creationId xmlns:p14="http://schemas.microsoft.com/office/powerpoint/2010/main" val="268245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6DACD-79E8-0747-E2DA-6304CA73CBA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089869B-0906-EC7A-5231-EE61C4AB9D41}"/>
              </a:ext>
            </a:extLst>
          </p:cNvPr>
          <p:cNvSpPr>
            <a:spLocks noGrp="1"/>
          </p:cNvSpPr>
          <p:nvPr>
            <p:ph type="title"/>
          </p:nvPr>
        </p:nvSpPr>
        <p:spPr/>
        <p:txBody>
          <a:bodyPr/>
          <a:lstStyle/>
          <a:p>
            <a:r>
              <a:rPr lang="fr-FR" dirty="0"/>
              <a:t>1- Accès restreint à l’archipel de Mogador</a:t>
            </a:r>
          </a:p>
        </p:txBody>
      </p:sp>
      <p:sp>
        <p:nvSpPr>
          <p:cNvPr id="3" name="Espace réservé du contenu 2">
            <a:extLst>
              <a:ext uri="{FF2B5EF4-FFF2-40B4-BE49-F238E27FC236}">
                <a16:creationId xmlns:a16="http://schemas.microsoft.com/office/drawing/2014/main" id="{7AA5B45A-BAA3-B6ED-CDDF-FB300A9D7BF1}"/>
              </a:ext>
            </a:extLst>
          </p:cNvPr>
          <p:cNvSpPr>
            <a:spLocks noGrp="1"/>
          </p:cNvSpPr>
          <p:nvPr>
            <p:ph idx="1"/>
          </p:nvPr>
        </p:nvSpPr>
        <p:spPr>
          <a:xfrm>
            <a:off x="1371600" y="2286000"/>
            <a:ext cx="9601200" cy="1889185"/>
          </a:xfrm>
        </p:spPr>
        <p:txBody>
          <a:bodyPr>
            <a:normAutofit/>
          </a:bodyPr>
          <a:lstStyle/>
          <a:p>
            <a:pPr algn="just"/>
            <a:r>
              <a:rPr lang="fr-FR" dirty="0"/>
              <a:t>Les îles doivent être totalement interdites au débarquement pendant les périodes les plus sensibles de reproduction des oiseaux nicheurs de l’île (mois de juin à octobre).</a:t>
            </a:r>
          </a:p>
          <a:p>
            <a:pPr algn="just"/>
            <a:r>
              <a:rPr lang="fr-FR" dirty="0"/>
              <a:t>Des autorisations de débarquement ponctuelles peuvent être délivrées par les autorités compétentes pour la réalisation de travaux scientifiques.</a:t>
            </a:r>
          </a:p>
        </p:txBody>
      </p:sp>
    </p:spTree>
    <p:extLst>
      <p:ext uri="{BB962C8B-B14F-4D97-AF65-F5344CB8AC3E}">
        <p14:creationId xmlns:p14="http://schemas.microsoft.com/office/powerpoint/2010/main" val="2551724387"/>
      </p:ext>
    </p:extLst>
  </p:cSld>
  <p:clrMapOvr>
    <a:masterClrMapping/>
  </p:clrMapOvr>
</p:sld>
</file>

<file path=ppt/theme/theme1.xml><?xml version="1.0" encoding="utf-8"?>
<a:theme xmlns:a="http://schemas.openxmlformats.org/drawingml/2006/main" name="Cadrage">
  <a:themeElements>
    <a:clrScheme name="Cadrag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drag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TM10001105[[fn=Cadrage]]</Template>
  <TotalTime>608</TotalTime>
  <Words>1039</Words>
  <Application>Microsoft Office PowerPoint</Application>
  <PresentationFormat>Grand écran</PresentationFormat>
  <Paragraphs>57</Paragraphs>
  <Slides>16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Aptos</vt:lpstr>
      <vt:lpstr>Franklin Gothic Book</vt:lpstr>
      <vt:lpstr>Cadrage</vt:lpstr>
      <vt:lpstr>MISE EN TOURISME DE L’ARCHIPEL DE MOGADOR UNE APPROCHE ENVIRONNEMENTALE</vt:lpstr>
      <vt:lpstr>Sommaire</vt:lpstr>
      <vt:lpstr>Introduction</vt:lpstr>
      <vt:lpstr>Introduction</vt:lpstr>
      <vt:lpstr>Vers une mise en tourisme de l’archipel de Mogador ?</vt:lpstr>
      <vt:lpstr>Vers une mise en tourisme de l’archipel de Mogador ?</vt:lpstr>
      <vt:lpstr>Scénario de mise en tourisme de l’archipel de Mogador </vt:lpstr>
      <vt:lpstr>Présentation PowerPoint</vt:lpstr>
      <vt:lpstr>1- Accès restreint à l’archipel de Mogador</vt:lpstr>
      <vt:lpstr>2- Organisation de visites guidées</vt:lpstr>
      <vt:lpstr>Présentation PowerPoint</vt:lpstr>
      <vt:lpstr>3- Mesures à prendre</vt:lpstr>
      <vt:lpstr>OBJECTIFS DE GESTION DU SITE</vt:lpstr>
      <vt:lpstr>Présentation PowerPoint</vt:lpstr>
      <vt:lpstr>Conclusion</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Mise en tourisme de l'archipel de Mogador</dc:title>
  <dc:creator>SE</dc:creator>
  <cp:lastModifiedBy>DBIBIRHA Younes</cp:lastModifiedBy>
  <cp:revision>16</cp:revision>
  <dcterms:created xsi:type="dcterms:W3CDTF">2019-03-13T15:47:21Z</dcterms:created>
  <dcterms:modified xsi:type="dcterms:W3CDTF">2025-10-16T15:28:45Z</dcterms:modified>
</cp:coreProperties>
</file>