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72" r:id="rId9"/>
    <p:sldId id="266" r:id="rId10"/>
    <p:sldId id="267" r:id="rId11"/>
    <p:sldId id="269" r:id="rId12"/>
    <p:sldId id="273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125" d="100"/>
          <a:sy n="125" d="100"/>
        </p:scale>
        <p:origin x="90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5125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36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95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82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1022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756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290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26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3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678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888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8674312-7DD3-40D0-9324-5A86958CF8CA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14A6F8E-8DBF-4646-ABF7-AABC7EBB71E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987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51D99F-D512-464C-BC3E-00A60325B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7682" y="1702095"/>
            <a:ext cx="9857064" cy="3147634"/>
          </a:xfrm>
        </p:spPr>
        <p:txBody>
          <a:bodyPr>
            <a:noAutofit/>
          </a:bodyPr>
          <a:lstStyle/>
          <a:p>
            <a:pPr algn="l"/>
            <a:r>
              <a:rPr lang="fr-FR" sz="44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Consentement numérique et gouvernance algorithmique des données environnementales : vers un cadre éthique pour l’intelligence verte</a:t>
            </a:r>
            <a:br>
              <a:rPr lang="fr-FR" sz="4400" b="1" kern="100" dirty="0"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4400" b="1" dirty="0">
              <a:latin typeface="Arial Nova Cond Light" panose="020B0306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176E2C-37B9-4009-8DD7-845904A09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7014" y="5097182"/>
            <a:ext cx="4098399" cy="1086237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Yasmine </a:t>
            </a:r>
            <a:r>
              <a:rPr lang="fr-FR" sz="18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Jazouli</a:t>
            </a:r>
            <a:b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Chercheuse au laboratoire </a:t>
            </a:r>
            <a:r>
              <a:rPr lang="fr-FR" sz="18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ESSOR</a:t>
            </a:r>
            <a: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Faculté des sciences juridiques, économiques et sociales de Fès,</a:t>
            </a:r>
            <a:b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Université </a:t>
            </a:r>
            <a:r>
              <a:rPr lang="fr-FR" sz="18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Sidi Mohamed Ben Abdellah</a:t>
            </a:r>
            <a:endParaRPr lang="fr-FR" sz="1800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fr-FR" dirty="0">
              <a:latin typeface="Arial Nova Cond Light" panose="020B0306020202020204" pitchFamily="34" charset="0"/>
            </a:endParaRPr>
          </a:p>
          <a:p>
            <a:pPr algn="r"/>
            <a:r>
              <a:rPr lang="fr-FR" sz="1800" i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Congrès international sur les changements climatiques 2025</a:t>
            </a:r>
            <a:endParaRPr lang="fr-FR" sz="1800" i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fr-FR" dirty="0">
              <a:latin typeface="Arial Nova Cond Light" panose="020B03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2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C4698F-BED9-4523-B974-50DEF2AA2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227569"/>
            <a:ext cx="9612971" cy="2852737"/>
          </a:xfrm>
        </p:spPr>
        <p:txBody>
          <a:bodyPr>
            <a:normAutofit/>
          </a:bodyPr>
          <a:lstStyle/>
          <a:p>
            <a:r>
              <a:rPr lang="fr-FR" sz="5400" b="1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</a:rPr>
              <a:t>Deuxième partie : Vers un nouveau paradigme éthique</a:t>
            </a:r>
            <a:endParaRPr lang="fr-FR" sz="5400" dirty="0">
              <a:solidFill>
                <a:srgbClr val="EFEDE3"/>
              </a:solidFill>
              <a:latin typeface="Arial Nova Cond Light" panose="020B03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542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3309A-925F-4B5D-BA7D-9C315145A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71500" indent="-5715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REPENSER LE CONSENTEMENT : DU CLIC À LA CO-CONSTRUCTION</a:t>
            </a:r>
            <a:br>
              <a:rPr lang="fr-FR" sz="3600" b="1" kern="100" dirty="0"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B56B0E-A595-49D1-BE59-578485C38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788920"/>
            <a:ext cx="9601200" cy="3581400"/>
          </a:xfrm>
        </p:spPr>
        <p:txBody>
          <a:bodyPr>
            <a:normAutofit/>
          </a:bodyPr>
          <a:lstStyle/>
          <a:p>
            <a:pPr marL="400050" indent="-414000">
              <a:lnSpc>
                <a:spcPct val="150000"/>
              </a:lnSpc>
              <a:buFont typeface="+mj-lt"/>
              <a:buAutoNum type="arabicPeriod"/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Co-construction communautaire (chartes locales)</a:t>
            </a:r>
            <a:endParaRPr lang="fr-FR" sz="2400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14000">
              <a:lnSpc>
                <a:spcPct val="150000"/>
              </a:lnSpc>
              <a:buFont typeface="+mj-lt"/>
              <a:buAutoNum type="arabicPeriod"/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Consentement dynamique (modifiable dans le temps)</a:t>
            </a:r>
          </a:p>
          <a:p>
            <a:pPr marL="400050" indent="-414000">
              <a:lnSpc>
                <a:spcPct val="150000"/>
              </a:lnSpc>
              <a:buFont typeface="+mj-lt"/>
              <a:buAutoNum type="arabicPeriod"/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Transparence algorithmique (audit et lisibilité)</a:t>
            </a:r>
            <a:endParaRPr lang="fr-F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414000"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53189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3309A-925F-4B5D-BA7D-9C315145A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UNE JUSTICE ENVIRONNEMENTALE NUMÉRIQUE</a:t>
            </a: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B56B0E-A595-49D1-BE59-578485C3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SzPct val="60000"/>
              <a:tabLst>
                <a:tab pos="457200" algn="l"/>
              </a:tabLst>
            </a:pPr>
            <a:endParaRPr lang="fr-FR" sz="2400" kern="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SzPct val="6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Répartition équitable des bénéfices du numérique vert</a:t>
            </a:r>
            <a:endParaRPr lang="fr-FR" sz="24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SzPct val="6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Reconnaissance des données comme bien commun</a:t>
            </a:r>
            <a:endParaRPr lang="fr-FR" sz="24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SzPct val="6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Gouvernance partagée (publics, privés, citoyens)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789957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3309A-925F-4B5D-BA7D-9C315145A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INTELLIGENCE VRAIMENT VERTE</a:t>
            </a: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B56B0E-A595-49D1-BE59-578485C3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fr-FR" sz="2400" kern="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“La véritable intelligence verte n’est pas celle des machines,</a:t>
            </a:r>
            <a:b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mais celle des sociétés capables de mettre la technologie au service du bien commun.”</a:t>
            </a:r>
            <a:endParaRPr lang="fr-F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529583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9082E7-3DB6-4CDC-BB9D-AD7F34DB3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91" y="1531904"/>
            <a:ext cx="10704351" cy="908433"/>
          </a:xfrm>
        </p:spPr>
        <p:txBody>
          <a:bodyPr>
            <a:normAutofit/>
          </a:bodyPr>
          <a:lstStyle/>
          <a:p>
            <a:r>
              <a:rPr lang="fr-FR" sz="6000" b="1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</a:rPr>
              <a:t>Merci pour votre attention </a:t>
            </a:r>
            <a:endParaRPr lang="fr-FR" sz="6000" b="1" dirty="0">
              <a:solidFill>
                <a:srgbClr val="EFEDE3"/>
              </a:solidFill>
              <a:latin typeface="Arial Nova Cond Light" panose="020B0306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69B256-0E60-4236-9DC4-A0BCB467A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025" y="5516622"/>
            <a:ext cx="7363907" cy="1143324"/>
          </a:xfrm>
        </p:spPr>
        <p:txBody>
          <a:bodyPr/>
          <a:lstStyle/>
          <a:p>
            <a:r>
              <a:rPr lang="fr-FR" sz="1800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Yasmine Jazouli — Laboratoire ESSOR, FSJES Fès</a:t>
            </a:r>
            <a:br>
              <a:rPr lang="fr-FR" sz="1800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Université Sidi Mohamed Ben Abdellah</a:t>
            </a:r>
            <a:endParaRPr lang="fr-FR" sz="1800" kern="100" dirty="0">
              <a:solidFill>
                <a:srgbClr val="EFEDE3"/>
              </a:solidFill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solidFill>
                <a:srgbClr val="EFEDE3"/>
              </a:solidFill>
              <a:latin typeface="Arial Nova Cond Light" panose="020B03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717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B594A7-C2DA-41BE-940F-CA022BC6B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DONNÉE : NOUVELLE MATIÈRE PREMIÈRE DE L’ÉCOLOGIE NUMÉRIQUE</a:t>
            </a:r>
            <a:br>
              <a:rPr lang="fr-FR" sz="3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A8934E-7760-4A6F-9372-67C373509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887980"/>
            <a:ext cx="9601200" cy="2964179"/>
          </a:xfrm>
        </p:spPr>
        <p:txBody>
          <a:bodyPr>
            <a:normAutofit/>
          </a:bodyPr>
          <a:lstStyle/>
          <a:p>
            <a:pPr lvl="1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fr-FR" sz="2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 L’intelligence artificielle est au cœur de la transition environnementale. »</a:t>
            </a:r>
            <a:endParaRPr lang="fr-FR" sz="28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fr-FR" sz="2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 Mais peut-on parler d’écologie responsable sans gouvernance responsable des données ? »</a:t>
            </a:r>
            <a:endParaRPr lang="fr-FR" sz="28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54278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3836DB-8B87-4087-B7C4-1417A329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QUESTION CENTRALE</a:t>
            </a:r>
            <a:br>
              <a:rPr lang="fr-FR" sz="3600" b="1" kern="100" dirty="0"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dirty="0">
              <a:latin typeface="Arial Nova Cond Light" panose="020B0306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D7ACB3-76B8-4974-B51E-810206884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Comment garantir un </a:t>
            </a:r>
            <a:r>
              <a:rPr lang="fr-FR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consentement libre, éclairé et effectif</a:t>
            </a:r>
            <a:b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face aux systèmes algorithmiques qui traitent les </a:t>
            </a:r>
            <a:r>
              <a:rPr lang="fr-FR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données environnementales</a:t>
            </a: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sans freiner l’</a:t>
            </a:r>
            <a:r>
              <a:rPr lang="fr-FR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innovation verte</a:t>
            </a: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?</a:t>
            </a:r>
            <a:endParaRPr lang="fr-F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40945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EFD5F2-924C-45BC-9169-238E3526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DÉMARCHE INTERDISCIPLINAIRE</a:t>
            </a:r>
            <a:br>
              <a:rPr lang="fr-FR" sz="3600" b="1" kern="100" dirty="0"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dirty="0">
              <a:latin typeface="Arial Nova Cond Light" panose="020B0306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59E125-32FB-4EFE-8B36-FCA70FE94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Droit du numérique et de la protection des données</a:t>
            </a:r>
            <a:endParaRPr lang="fr-FR" sz="24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Éthique des technologies et gouvernance algorithmique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Étude qualitative de cas concrets au Maroc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25743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7477C-7497-4962-A279-D4E05205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DEUX AXES D’ANALYSE</a:t>
            </a:r>
            <a:br>
              <a:rPr lang="fr-FR" sz="3600" b="1" kern="100" dirty="0"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dirty="0">
              <a:latin typeface="Arial Nova Cond Light" panose="020B0306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E9DE08-C916-4B04-99CD-043E97AB4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fr-FR" sz="24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Les limites du consentement num</a:t>
            </a:r>
            <a:r>
              <a:rPr lang="fr-FR" sz="24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mbria" panose="02040503050406030204" pitchFamily="18" charset="0"/>
              </a:rPr>
              <a:t>é</a:t>
            </a:r>
            <a:r>
              <a:rPr lang="fr-FR" sz="24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rique environnemental 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24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Vers un nouveau cadre éthique pour l’intelligence verte</a:t>
            </a:r>
            <a:endParaRPr lang="fr-FR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3763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F17C1E-4EFE-4489-8AEC-7BD24A5C0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1402027"/>
            <a:ext cx="9612971" cy="285273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5400" b="1" kern="0" dirty="0">
                <a:solidFill>
                  <a:srgbClr val="EFEDE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Première partie : Le consentement numérique </a:t>
            </a:r>
            <a:r>
              <a:rPr lang="fr-FR" sz="5400" b="1" kern="0" dirty="0">
                <a:solidFill>
                  <a:srgbClr val="EFEDE3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environnemental</a:t>
            </a:r>
            <a:endParaRPr lang="fr-FR" sz="5400" kern="100" dirty="0">
              <a:solidFill>
                <a:srgbClr val="EFEDE3"/>
              </a:solidFill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756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04AE7-A11D-4250-9923-68A242AD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L’ILLUSION DU CHOIX DANS LES SYSTÈMES VERTS</a:t>
            </a:r>
            <a:br>
              <a:rPr lang="fr-FR" sz="3600" b="1" kern="10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8239C7-6E86-4F1E-A8F1-0AB9C03E2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fr-FR" sz="2400" kern="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Consentement réduit à un clic ou une case à cocher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Conditions longues, incomprises, rarement lues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Apparence de liberté mais déséquilibre réel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9507560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04AE7-A11D-4250-9923-68A242AD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UNE ASYMÉTRIE DE COMPRÉHENSION ET DE POUVOIR</a:t>
            </a: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8239C7-6E86-4F1E-A8F1-0AB9C03E2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fr-FR" sz="2400" kern="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Les données partent vers des plateformes étrangères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Les acteurs locaux perdent contrôle et souveraineté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 consentement devient une formalité sans pouvoir réel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83394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04AE7-A11D-4250-9923-68A242AD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3600" b="1" kern="0" dirty="0">
                <a:solidFill>
                  <a:srgbClr val="000000"/>
                </a:solidFill>
                <a:effectLst/>
                <a:latin typeface="Arial Nova Cond Light" panose="020B03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RÉSULTATS DE L’ÉTUDE DE TERRAIN</a:t>
            </a:r>
            <a:endParaRPr lang="fr-FR" sz="3600" b="1" kern="100" dirty="0">
              <a:effectLst/>
              <a:latin typeface="Arial Nova Cond Light" panose="020B0306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8239C7-6E86-4F1E-A8F1-0AB9C03E2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Consentement figé et non renouvelable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Absence de traçabilité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Données inaccessibles ou trop techniques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fr-FR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Illusion de transparence, opacité algorithmique</a:t>
            </a:r>
            <a:endParaRPr lang="fr-FR" sz="2400" kern="1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5184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Cadrage">
  <a:themeElements>
    <a:clrScheme name="Cadr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dr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Cadrage</Template>
  <TotalTime>80</TotalTime>
  <Words>373</Words>
  <Application>Microsoft Office PowerPoint</Application>
  <PresentationFormat>Grand écran</PresentationFormat>
  <Paragraphs>47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 Nova Cond Light</vt:lpstr>
      <vt:lpstr>Franklin Gothic Book</vt:lpstr>
      <vt:lpstr>Wingdings</vt:lpstr>
      <vt:lpstr>Cadrage</vt:lpstr>
      <vt:lpstr>Consentement numérique et gouvernance algorithmique des données environnementales : vers un cadre éthique pour l’intelligence verte </vt:lpstr>
      <vt:lpstr>LA DONNÉE : NOUVELLE MATIÈRE PREMIÈRE DE L’ÉCOLOGIE NUMÉRIQUE </vt:lpstr>
      <vt:lpstr>UNE QUESTION CENTRALE </vt:lpstr>
      <vt:lpstr>DÉMARCHE INTERDISCIPLINAIRE </vt:lpstr>
      <vt:lpstr>DEUX AXES D’ANALYSE </vt:lpstr>
      <vt:lpstr>Première partie : Le consentement numérique environnemental</vt:lpstr>
      <vt:lpstr>1. L’ILLUSION DU CHOIX DANS LES SYSTÈMES VERTS </vt:lpstr>
      <vt:lpstr>2. UNE ASYMÉTRIE DE COMPRÉHENSION ET DE POUVOIR</vt:lpstr>
      <vt:lpstr>3. RÉSULTATS DE L’ÉTUDE DE TERRAIN</vt:lpstr>
      <vt:lpstr>Deuxième partie : Vers un nouveau paradigme éthique</vt:lpstr>
      <vt:lpstr>REPENSER LE CONSENTEMENT : DU CLIC À LA CO-CONSTRUCTION </vt:lpstr>
      <vt:lpstr>POUR UNE JUSTICE ENVIRONNEMENTALE NUMÉRIQUE</vt:lpstr>
      <vt:lpstr>UNE INTELLIGENCE VRAIMENT VERTE</vt:lpstr>
      <vt:lpstr>Merci pour votre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pc</cp:lastModifiedBy>
  <cp:revision>10</cp:revision>
  <dcterms:created xsi:type="dcterms:W3CDTF">2025-10-17T20:06:14Z</dcterms:created>
  <dcterms:modified xsi:type="dcterms:W3CDTF">2025-10-17T21:26:59Z</dcterms:modified>
</cp:coreProperties>
</file>