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8" r:id="rId6"/>
    <p:sldId id="260" r:id="rId7"/>
    <p:sldId id="261" r:id="rId8"/>
    <p:sldId id="266" r:id="rId9"/>
    <p:sldId id="265" r:id="rId10"/>
    <p:sldId id="264" r:id="rId11"/>
    <p:sldId id="263" r:id="rId12"/>
    <p:sldId id="262" r:id="rId13"/>
    <p:sldId id="267" r:id="rId14"/>
    <p:sldId id="269"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56709"/>
    <a:srgbClr val="F9CBF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94660"/>
  </p:normalViewPr>
  <p:slideViewPr>
    <p:cSldViewPr snapToGrid="0">
      <p:cViewPr varScale="1">
        <p:scale>
          <a:sx n="81" d="100"/>
          <a:sy n="81" d="100"/>
        </p:scale>
        <p:origin x="754"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C53D1FA-1639-4051-8425-86B274F5CD19}" type="datetimeFigureOut">
              <a:rPr lang="fr-FR" smtClean="0"/>
              <a:t>16/10/2025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400015B-F375-4BE0-B584-0D5E0A8B64A8}" type="slidenum">
              <a:rPr lang="fr-FR" smtClean="0"/>
              <a:t>‹#›</a:t>
            </a:fld>
            <a:endParaRPr lang="fr-FR"/>
          </a:p>
        </p:txBody>
      </p:sp>
    </p:spTree>
    <p:extLst>
      <p:ext uri="{BB962C8B-B14F-4D97-AF65-F5344CB8AC3E}">
        <p14:creationId xmlns:p14="http://schemas.microsoft.com/office/powerpoint/2010/main" val="34035083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C53D1FA-1639-4051-8425-86B274F5CD19}" type="datetimeFigureOut">
              <a:rPr lang="fr-FR" smtClean="0"/>
              <a:t>16/10/2025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400015B-F375-4BE0-B584-0D5E0A8B64A8}" type="slidenum">
              <a:rPr lang="fr-FR" smtClean="0"/>
              <a:t>‹#›</a:t>
            </a:fld>
            <a:endParaRPr lang="fr-FR"/>
          </a:p>
        </p:txBody>
      </p:sp>
    </p:spTree>
    <p:extLst>
      <p:ext uri="{BB962C8B-B14F-4D97-AF65-F5344CB8AC3E}">
        <p14:creationId xmlns:p14="http://schemas.microsoft.com/office/powerpoint/2010/main" val="27046018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C53D1FA-1639-4051-8425-86B274F5CD19}" type="datetimeFigureOut">
              <a:rPr lang="fr-FR" smtClean="0"/>
              <a:t>16/10/2025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400015B-F375-4BE0-B584-0D5E0A8B64A8}" type="slidenum">
              <a:rPr lang="fr-FR" smtClean="0"/>
              <a:t>‹#›</a:t>
            </a:fld>
            <a:endParaRPr lang="fr-F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5765597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C53D1FA-1639-4051-8425-86B274F5CD19}" type="datetimeFigureOut">
              <a:rPr lang="fr-FR" smtClean="0"/>
              <a:t>16/10/2025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400015B-F375-4BE0-B584-0D5E0A8B64A8}" type="slidenum">
              <a:rPr lang="fr-FR" smtClean="0"/>
              <a:t>‹#›</a:t>
            </a:fld>
            <a:endParaRPr lang="fr-FR"/>
          </a:p>
        </p:txBody>
      </p:sp>
    </p:spTree>
    <p:extLst>
      <p:ext uri="{BB962C8B-B14F-4D97-AF65-F5344CB8AC3E}">
        <p14:creationId xmlns:p14="http://schemas.microsoft.com/office/powerpoint/2010/main" val="22083208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C53D1FA-1639-4051-8425-86B274F5CD19}" type="datetimeFigureOut">
              <a:rPr lang="fr-FR" smtClean="0"/>
              <a:t>16/10/2025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400015B-F375-4BE0-B584-0D5E0A8B64A8}" type="slidenum">
              <a:rPr lang="fr-FR" smtClean="0"/>
              <a:t>‹#›</a:t>
            </a:fld>
            <a:endParaRPr lang="fr-F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18306919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C53D1FA-1639-4051-8425-86B274F5CD19}" type="datetimeFigureOut">
              <a:rPr lang="fr-FR" smtClean="0"/>
              <a:t>16/10/2025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400015B-F375-4BE0-B584-0D5E0A8B64A8}" type="slidenum">
              <a:rPr lang="fr-FR" smtClean="0"/>
              <a:t>‹#›</a:t>
            </a:fld>
            <a:endParaRPr lang="fr-FR"/>
          </a:p>
        </p:txBody>
      </p:sp>
    </p:spTree>
    <p:extLst>
      <p:ext uri="{BB962C8B-B14F-4D97-AF65-F5344CB8AC3E}">
        <p14:creationId xmlns:p14="http://schemas.microsoft.com/office/powerpoint/2010/main" val="266157291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C53D1FA-1639-4051-8425-86B274F5CD19}" type="datetimeFigureOut">
              <a:rPr lang="fr-FR" smtClean="0"/>
              <a:t>16/10/2025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400015B-F375-4BE0-B584-0D5E0A8B64A8}" type="slidenum">
              <a:rPr lang="fr-FR" smtClean="0"/>
              <a:t>‹#›</a:t>
            </a:fld>
            <a:endParaRPr lang="fr-FR"/>
          </a:p>
        </p:txBody>
      </p:sp>
    </p:spTree>
    <p:extLst>
      <p:ext uri="{BB962C8B-B14F-4D97-AF65-F5344CB8AC3E}">
        <p14:creationId xmlns:p14="http://schemas.microsoft.com/office/powerpoint/2010/main" val="163684122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C53D1FA-1639-4051-8425-86B274F5CD19}" type="datetimeFigureOut">
              <a:rPr lang="fr-FR" smtClean="0"/>
              <a:t>16/10/2025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400015B-F375-4BE0-B584-0D5E0A8B64A8}" type="slidenum">
              <a:rPr lang="fr-FR" smtClean="0"/>
              <a:t>‹#›</a:t>
            </a:fld>
            <a:endParaRPr lang="fr-FR"/>
          </a:p>
        </p:txBody>
      </p:sp>
    </p:spTree>
    <p:extLst>
      <p:ext uri="{BB962C8B-B14F-4D97-AF65-F5344CB8AC3E}">
        <p14:creationId xmlns:p14="http://schemas.microsoft.com/office/powerpoint/2010/main" val="32629353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C53D1FA-1639-4051-8425-86B274F5CD19}" type="datetimeFigureOut">
              <a:rPr lang="fr-FR" smtClean="0"/>
              <a:t>16/10/2025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400015B-F375-4BE0-B584-0D5E0A8B64A8}" type="slidenum">
              <a:rPr lang="fr-FR" smtClean="0"/>
              <a:t>‹#›</a:t>
            </a:fld>
            <a:endParaRPr lang="fr-FR"/>
          </a:p>
        </p:txBody>
      </p:sp>
    </p:spTree>
    <p:extLst>
      <p:ext uri="{BB962C8B-B14F-4D97-AF65-F5344CB8AC3E}">
        <p14:creationId xmlns:p14="http://schemas.microsoft.com/office/powerpoint/2010/main" val="9659315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C53D1FA-1639-4051-8425-86B274F5CD19}" type="datetimeFigureOut">
              <a:rPr lang="fr-FR" smtClean="0"/>
              <a:t>16/10/2025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400015B-F375-4BE0-B584-0D5E0A8B64A8}" type="slidenum">
              <a:rPr lang="fr-FR" smtClean="0"/>
              <a:t>‹#›</a:t>
            </a:fld>
            <a:endParaRPr lang="fr-FR"/>
          </a:p>
        </p:txBody>
      </p:sp>
    </p:spTree>
    <p:extLst>
      <p:ext uri="{BB962C8B-B14F-4D97-AF65-F5344CB8AC3E}">
        <p14:creationId xmlns:p14="http://schemas.microsoft.com/office/powerpoint/2010/main" val="31061301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C53D1FA-1639-4051-8425-86B274F5CD19}" type="datetimeFigureOut">
              <a:rPr lang="fr-FR" smtClean="0"/>
              <a:t>16/10/2025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5400015B-F375-4BE0-B584-0D5E0A8B64A8}" type="slidenum">
              <a:rPr lang="fr-FR" smtClean="0"/>
              <a:t>‹#›</a:t>
            </a:fld>
            <a:endParaRPr lang="fr-FR"/>
          </a:p>
        </p:txBody>
      </p:sp>
    </p:spTree>
    <p:extLst>
      <p:ext uri="{BB962C8B-B14F-4D97-AF65-F5344CB8AC3E}">
        <p14:creationId xmlns:p14="http://schemas.microsoft.com/office/powerpoint/2010/main" val="356561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C53D1FA-1639-4051-8425-86B274F5CD19}" type="datetimeFigureOut">
              <a:rPr lang="fr-FR" smtClean="0"/>
              <a:t>16/10/2025</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5400015B-F375-4BE0-B584-0D5E0A8B64A8}" type="slidenum">
              <a:rPr lang="fr-FR" smtClean="0"/>
              <a:t>‹#›</a:t>
            </a:fld>
            <a:endParaRPr lang="fr-FR"/>
          </a:p>
        </p:txBody>
      </p:sp>
    </p:spTree>
    <p:extLst>
      <p:ext uri="{BB962C8B-B14F-4D97-AF65-F5344CB8AC3E}">
        <p14:creationId xmlns:p14="http://schemas.microsoft.com/office/powerpoint/2010/main" val="15945808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C53D1FA-1639-4051-8425-86B274F5CD19}" type="datetimeFigureOut">
              <a:rPr lang="fr-FR" smtClean="0"/>
              <a:t>16/10/2025</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5400015B-F375-4BE0-B584-0D5E0A8B64A8}" type="slidenum">
              <a:rPr lang="fr-FR" smtClean="0"/>
              <a:t>‹#›</a:t>
            </a:fld>
            <a:endParaRPr lang="fr-FR"/>
          </a:p>
        </p:txBody>
      </p:sp>
    </p:spTree>
    <p:extLst>
      <p:ext uri="{BB962C8B-B14F-4D97-AF65-F5344CB8AC3E}">
        <p14:creationId xmlns:p14="http://schemas.microsoft.com/office/powerpoint/2010/main" val="20318475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C53D1FA-1639-4051-8425-86B274F5CD19}" type="datetimeFigureOut">
              <a:rPr lang="fr-FR" smtClean="0"/>
              <a:t>16/10/2025</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5400015B-F375-4BE0-B584-0D5E0A8B64A8}" type="slidenum">
              <a:rPr lang="fr-FR" smtClean="0"/>
              <a:t>‹#›</a:t>
            </a:fld>
            <a:endParaRPr lang="fr-FR"/>
          </a:p>
        </p:txBody>
      </p:sp>
    </p:spTree>
    <p:extLst>
      <p:ext uri="{BB962C8B-B14F-4D97-AF65-F5344CB8AC3E}">
        <p14:creationId xmlns:p14="http://schemas.microsoft.com/office/powerpoint/2010/main" val="14900763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C53D1FA-1639-4051-8425-86B274F5CD19}" type="datetimeFigureOut">
              <a:rPr lang="fr-FR" smtClean="0"/>
              <a:t>16/10/2025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5400015B-F375-4BE0-B584-0D5E0A8B64A8}" type="slidenum">
              <a:rPr lang="fr-FR" smtClean="0"/>
              <a:t>‹#›</a:t>
            </a:fld>
            <a:endParaRPr lang="fr-FR"/>
          </a:p>
        </p:txBody>
      </p:sp>
    </p:spTree>
    <p:extLst>
      <p:ext uri="{BB962C8B-B14F-4D97-AF65-F5344CB8AC3E}">
        <p14:creationId xmlns:p14="http://schemas.microsoft.com/office/powerpoint/2010/main" val="33779339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C53D1FA-1639-4051-8425-86B274F5CD19}" type="datetimeFigureOut">
              <a:rPr lang="fr-FR" smtClean="0"/>
              <a:t>16/10/2025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5400015B-F375-4BE0-B584-0D5E0A8B64A8}" type="slidenum">
              <a:rPr lang="fr-FR" smtClean="0"/>
              <a:t>‹#›</a:t>
            </a:fld>
            <a:endParaRPr lang="fr-FR"/>
          </a:p>
        </p:txBody>
      </p:sp>
    </p:spTree>
    <p:extLst>
      <p:ext uri="{BB962C8B-B14F-4D97-AF65-F5344CB8AC3E}">
        <p14:creationId xmlns:p14="http://schemas.microsoft.com/office/powerpoint/2010/main" val="11432628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AC53D1FA-1639-4051-8425-86B274F5CD19}" type="datetimeFigureOut">
              <a:rPr lang="fr-FR" smtClean="0"/>
              <a:t>16/10/2025</a:t>
            </a:fld>
            <a:endParaRPr lang="fr-F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5400015B-F375-4BE0-B584-0D5E0A8B64A8}" type="slidenum">
              <a:rPr lang="fr-FR" smtClean="0"/>
              <a:t>‹#›</a:t>
            </a:fld>
            <a:endParaRPr lang="fr-FR"/>
          </a:p>
        </p:txBody>
      </p:sp>
    </p:spTree>
    <p:extLst>
      <p:ext uri="{BB962C8B-B14F-4D97-AF65-F5344CB8AC3E}">
        <p14:creationId xmlns:p14="http://schemas.microsoft.com/office/powerpoint/2010/main" val="35277561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4">
                <a:lumMod val="40000"/>
                <a:lumOff val="60000"/>
              </a:schemeClr>
            </a:gs>
            <a:gs pos="51000">
              <a:schemeClr val="bg1"/>
            </a:gs>
            <a:gs pos="20000">
              <a:schemeClr val="accent4">
                <a:lumMod val="20000"/>
                <a:lumOff val="80000"/>
              </a:schemeClr>
            </a:gs>
          </a:gsLst>
          <a:lin ang="5400000" scaled="1"/>
        </a:gra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11142430-7218-B744-97C1-1E9284E3D052}"/>
              </a:ext>
            </a:extLst>
          </p:cNvPr>
          <p:cNvSpPr txBox="1"/>
          <p:nvPr/>
        </p:nvSpPr>
        <p:spPr>
          <a:xfrm>
            <a:off x="2993136" y="3429000"/>
            <a:ext cx="6601968" cy="1107996"/>
          </a:xfrm>
          <a:prstGeom prst="rect">
            <a:avLst/>
          </a:prstGeom>
          <a:noFill/>
        </p:spPr>
        <p:txBody>
          <a:bodyPr wrap="square">
            <a:spAutoFit/>
          </a:bodyPr>
          <a:lstStyle/>
          <a:p>
            <a:pPr algn="ctr"/>
            <a:br>
              <a:rPr lang="fr-FR" dirty="0"/>
            </a:br>
            <a:r>
              <a:rPr lang="en-US" sz="2400" kern="100" dirty="0">
                <a:latin typeface="Times New Roman" panose="02020603050405020304" pitchFamily="18" charset="0"/>
                <a:cs typeface="Arial" panose="020B0604020202020204" pitchFamily="34" charset="0"/>
              </a:rPr>
              <a:t>Case Study: Morocco </a:t>
            </a:r>
          </a:p>
          <a:p>
            <a:pPr algn="ctr"/>
            <a:r>
              <a:rPr lang="en-US" sz="2400" kern="100" dirty="0">
                <a:latin typeface="Times New Roman" panose="02020603050405020304" pitchFamily="18" charset="0"/>
                <a:cs typeface="Arial" panose="020B0604020202020204" pitchFamily="34" charset="0"/>
              </a:rPr>
              <a:t> Machine Learning (</a:t>
            </a:r>
            <a:r>
              <a:rPr lang="en-US" sz="2400" kern="100" dirty="0" err="1">
                <a:latin typeface="Times New Roman" panose="02020603050405020304" pitchFamily="18" charset="0"/>
                <a:cs typeface="Arial" panose="020B0604020202020204" pitchFamily="34" charset="0"/>
              </a:rPr>
              <a:t>XGBoost</a:t>
            </a:r>
            <a:r>
              <a:rPr lang="en-US" sz="2400" kern="100" dirty="0">
                <a:latin typeface="Times New Roman" panose="02020603050405020304" pitchFamily="18" charset="0"/>
                <a:cs typeface="Arial" panose="020B0604020202020204" pitchFamily="34" charset="0"/>
              </a:rPr>
              <a:t>) Approach</a:t>
            </a:r>
          </a:p>
        </p:txBody>
      </p:sp>
      <p:sp>
        <p:nvSpPr>
          <p:cNvPr id="7" name="TextBox 6">
            <a:extLst>
              <a:ext uri="{FF2B5EF4-FFF2-40B4-BE49-F238E27FC236}">
                <a16:creationId xmlns:a16="http://schemas.microsoft.com/office/drawing/2014/main" id="{2FD4203E-ACBC-B3C2-99D7-4591E1717D13}"/>
              </a:ext>
            </a:extLst>
          </p:cNvPr>
          <p:cNvSpPr txBox="1"/>
          <p:nvPr/>
        </p:nvSpPr>
        <p:spPr>
          <a:xfrm>
            <a:off x="1792224" y="255955"/>
            <a:ext cx="8790432" cy="2882649"/>
          </a:xfrm>
          <a:prstGeom prst="rect">
            <a:avLst/>
          </a:prstGeom>
          <a:noFill/>
        </p:spPr>
        <p:txBody>
          <a:bodyPr wrap="square">
            <a:spAutoFit/>
          </a:bodyPr>
          <a:lstStyle/>
          <a:p>
            <a:pPr algn="ctr">
              <a:lnSpc>
                <a:spcPct val="115000"/>
              </a:lnSpc>
              <a:spcAft>
                <a:spcPts val="800"/>
              </a:spcAft>
              <a:buNone/>
            </a:pPr>
            <a:r>
              <a:rPr lang="en-ZA" sz="5400" b="1" kern="100" dirty="0">
                <a:effectLst>
                  <a:outerShdw blurRad="38100" dist="38100" dir="2700000" algn="tl">
                    <a:srgbClr val="000000">
                      <a:alpha val="43137"/>
                    </a:srgbClr>
                  </a:outerShdw>
                </a:effectLst>
                <a:latin typeface="Times New Roman" panose="02020603050405020304" pitchFamily="18" charset="0"/>
                <a:ea typeface="Aptos" panose="020B0004020202020204" pitchFamily="34" charset="0"/>
                <a:cs typeface="Arial" panose="020B0604020202020204" pitchFamily="34" charset="0"/>
              </a:rPr>
              <a:t>The impact of carbon dioxide emissions on health expenditure</a:t>
            </a:r>
            <a:endParaRPr lang="fr-FR" sz="4800" kern="100" dirty="0">
              <a:effectLst>
                <a:outerShdw blurRad="38100" dist="38100" dir="2700000" algn="tl">
                  <a:srgbClr val="000000">
                    <a:alpha val="43137"/>
                  </a:srgbClr>
                </a:outerShdw>
              </a:effectLst>
              <a:latin typeface="Aptos" panose="020B0004020202020204" pitchFamily="34" charset="0"/>
              <a:ea typeface="Aptos" panose="020B00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AD0214EC-0071-0A06-E13B-3BE4023B9C4E}"/>
              </a:ext>
            </a:extLst>
          </p:cNvPr>
          <p:cNvSpPr txBox="1"/>
          <p:nvPr/>
        </p:nvSpPr>
        <p:spPr>
          <a:xfrm>
            <a:off x="3346704" y="6078823"/>
            <a:ext cx="1975104" cy="523220"/>
          </a:xfrm>
          <a:prstGeom prst="rect">
            <a:avLst/>
          </a:prstGeom>
          <a:noFill/>
        </p:spPr>
        <p:txBody>
          <a:bodyPr wrap="square">
            <a:spAutoFit/>
          </a:bodyPr>
          <a:lstStyle/>
          <a:p>
            <a:r>
              <a:rPr lang="fr-FR" sz="2800" b="1" dirty="0" err="1">
                <a:latin typeface="Times New Roman" panose="02020603050405020304" pitchFamily="18" charset="0"/>
                <a:cs typeface="Times New Roman" panose="02020603050405020304" pitchFamily="18" charset="0"/>
              </a:rPr>
              <a:t>Authors</a:t>
            </a:r>
            <a:r>
              <a:rPr lang="fr-FR" sz="2800" b="1" dirty="0">
                <a:latin typeface="Times New Roman" panose="02020603050405020304" pitchFamily="18" charset="0"/>
                <a:cs typeface="Times New Roman" panose="02020603050405020304" pitchFamily="18" charset="0"/>
              </a:rPr>
              <a:t> :</a:t>
            </a:r>
          </a:p>
        </p:txBody>
      </p:sp>
      <p:sp>
        <p:nvSpPr>
          <p:cNvPr id="10" name="TextBox 9">
            <a:extLst>
              <a:ext uri="{FF2B5EF4-FFF2-40B4-BE49-F238E27FC236}">
                <a16:creationId xmlns:a16="http://schemas.microsoft.com/office/drawing/2014/main" id="{1840C8D1-B4D6-607E-DFDD-8D5ECD2CB7E6}"/>
              </a:ext>
            </a:extLst>
          </p:cNvPr>
          <p:cNvSpPr txBox="1"/>
          <p:nvPr/>
        </p:nvSpPr>
        <p:spPr>
          <a:xfrm>
            <a:off x="5321808" y="5955712"/>
            <a:ext cx="3499104" cy="646331"/>
          </a:xfrm>
          <a:prstGeom prst="rect">
            <a:avLst/>
          </a:prstGeom>
          <a:noFill/>
        </p:spPr>
        <p:txBody>
          <a:bodyPr wrap="square">
            <a:spAutoFit/>
          </a:bodyPr>
          <a:lstStyle/>
          <a:p>
            <a:r>
              <a:rPr lang="fr-FR" b="1" dirty="0">
                <a:latin typeface="Times New Roman" panose="02020603050405020304" pitchFamily="18" charset="0"/>
                <a:cs typeface="Times New Roman" panose="02020603050405020304" pitchFamily="18" charset="0"/>
              </a:rPr>
              <a:t>TOURDI FATIMA ZAHRA</a:t>
            </a:r>
          </a:p>
          <a:p>
            <a:r>
              <a:rPr lang="fr-FR" b="1" dirty="0">
                <a:latin typeface="Times New Roman" panose="02020603050405020304" pitchFamily="18" charset="0"/>
                <a:cs typeface="Times New Roman" panose="02020603050405020304" pitchFamily="18" charset="0"/>
              </a:rPr>
              <a:t> EL KHODARY MOHAMMED</a:t>
            </a:r>
          </a:p>
        </p:txBody>
      </p:sp>
    </p:spTree>
    <p:extLst>
      <p:ext uri="{BB962C8B-B14F-4D97-AF65-F5344CB8AC3E}">
        <p14:creationId xmlns:p14="http://schemas.microsoft.com/office/powerpoint/2010/main" val="12212629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chemeClr val="accent4">
                <a:lumMod val="40000"/>
                <a:lumOff val="60000"/>
              </a:schemeClr>
            </a:gs>
            <a:gs pos="51000">
              <a:schemeClr val="bg1"/>
            </a:gs>
            <a:gs pos="20000">
              <a:schemeClr val="accent4">
                <a:lumMod val="20000"/>
                <a:lumOff val="80000"/>
              </a:schemeClr>
            </a:gs>
          </a:gsLst>
          <a:lin ang="5400000" scaled="1"/>
        </a:gradFill>
        <a:effectLst/>
      </p:bgPr>
    </p:bg>
    <p:spTree>
      <p:nvGrpSpPr>
        <p:cNvPr id="1" name="">
          <a:extLst>
            <a:ext uri="{FF2B5EF4-FFF2-40B4-BE49-F238E27FC236}">
              <a16:creationId xmlns:a16="http://schemas.microsoft.com/office/drawing/2014/main" id="{F99B9EBC-1E8C-FB70-5DCA-7CACD321FF2A}"/>
            </a:ext>
          </a:extLst>
        </p:cNvPr>
        <p:cNvGrpSpPr/>
        <p:nvPr/>
      </p:nvGrpSpPr>
      <p:grpSpPr>
        <a:xfrm>
          <a:off x="0" y="0"/>
          <a:ext cx="0" cy="0"/>
          <a:chOff x="0" y="0"/>
          <a:chExt cx="0" cy="0"/>
        </a:xfrm>
      </p:grpSpPr>
      <p:pic>
        <p:nvPicPr>
          <p:cNvPr id="2" name="Image 3">
            <a:extLst>
              <a:ext uri="{FF2B5EF4-FFF2-40B4-BE49-F238E27FC236}">
                <a16:creationId xmlns:a16="http://schemas.microsoft.com/office/drawing/2014/main" id="{896206F3-E656-DEA2-E8E0-A5C3F6B0DE0E}"/>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20624" y="910844"/>
            <a:ext cx="11350752" cy="4282948"/>
          </a:xfrm>
          <a:prstGeom prst="rect">
            <a:avLst/>
          </a:prstGeom>
          <a:noFill/>
          <a:ln>
            <a:noFill/>
          </a:ln>
        </p:spPr>
      </p:pic>
      <p:sp>
        <p:nvSpPr>
          <p:cNvPr id="4" name="TextBox 3">
            <a:extLst>
              <a:ext uri="{FF2B5EF4-FFF2-40B4-BE49-F238E27FC236}">
                <a16:creationId xmlns:a16="http://schemas.microsoft.com/office/drawing/2014/main" id="{3279ED29-64DF-DAFD-A6BC-FFD7FE1FA767}"/>
              </a:ext>
            </a:extLst>
          </p:cNvPr>
          <p:cNvSpPr txBox="1"/>
          <p:nvPr/>
        </p:nvSpPr>
        <p:spPr>
          <a:xfrm>
            <a:off x="3048000" y="154785"/>
            <a:ext cx="6096000" cy="646331"/>
          </a:xfrm>
          <a:prstGeom prst="rect">
            <a:avLst/>
          </a:prstGeom>
          <a:noFill/>
        </p:spPr>
        <p:txBody>
          <a:bodyPr wrap="square">
            <a:spAutoFit/>
          </a:bodyPr>
          <a:lstStyle>
            <a:defPPr>
              <a:defRPr lang="fr-FR"/>
            </a:defPPr>
            <a:lvl1pPr algn="ctr">
              <a:defRPr sz="3600" b="1" kern="100">
                <a:ea typeface="Aptos" panose="020B0004020202020204" pitchFamily="34" charset="0"/>
                <a:cs typeface="Arial" panose="020B0604020202020204" pitchFamily="34" charset="0"/>
              </a:defRPr>
            </a:lvl1pPr>
          </a:lstStyle>
          <a:p>
            <a:r>
              <a:rPr lang="fr-FR" dirty="0"/>
              <a:t>Analyse du SHAP</a:t>
            </a:r>
          </a:p>
        </p:txBody>
      </p:sp>
      <p:sp>
        <p:nvSpPr>
          <p:cNvPr id="6" name="TextBox 5">
            <a:extLst>
              <a:ext uri="{FF2B5EF4-FFF2-40B4-BE49-F238E27FC236}">
                <a16:creationId xmlns:a16="http://schemas.microsoft.com/office/drawing/2014/main" id="{4FB88213-7F10-F320-3430-7C5BCD9D6B7F}"/>
              </a:ext>
            </a:extLst>
          </p:cNvPr>
          <p:cNvSpPr txBox="1"/>
          <p:nvPr/>
        </p:nvSpPr>
        <p:spPr>
          <a:xfrm>
            <a:off x="530352" y="5223515"/>
            <a:ext cx="11241024" cy="1479700"/>
          </a:xfrm>
          <a:prstGeom prst="rect">
            <a:avLst/>
          </a:prstGeom>
          <a:noFill/>
        </p:spPr>
        <p:txBody>
          <a:bodyPr wrap="square">
            <a:spAutoFit/>
          </a:bodyPr>
          <a:lstStyle/>
          <a:p>
            <a:pPr algn="just">
              <a:lnSpc>
                <a:spcPct val="115000"/>
              </a:lnSpc>
              <a:spcAft>
                <a:spcPts val="800"/>
              </a:spcAft>
            </a:pPr>
            <a:r>
              <a:rPr lang="fr-FR" sz="2000" kern="100" dirty="0">
                <a:latin typeface="Times New Roman" panose="02020603050405020304" pitchFamily="18" charset="0"/>
                <a:cs typeface="Arial" panose="020B0604020202020204" pitchFamily="34" charset="0"/>
              </a:rPr>
              <a:t>L’analyse SHAP confirme l’influence dominante des émissions de CO₂ du secteur des transports, suivies de celles des secteurs de l’électricité et de l’industrie. Les valeurs SHAP relativement plus faibles pour le PIB par habitant et les émissions agricoles de CO₂ indiquent leur influence prédictive moindre sur les dépenses de santé dans ce modèle.</a:t>
            </a:r>
          </a:p>
        </p:txBody>
      </p:sp>
    </p:spTree>
    <p:extLst>
      <p:ext uri="{BB962C8B-B14F-4D97-AF65-F5344CB8AC3E}">
        <p14:creationId xmlns:p14="http://schemas.microsoft.com/office/powerpoint/2010/main" val="21518716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0">
              <a:schemeClr val="accent4">
                <a:lumMod val="40000"/>
                <a:lumOff val="60000"/>
              </a:schemeClr>
            </a:gs>
            <a:gs pos="51000">
              <a:schemeClr val="bg1"/>
            </a:gs>
            <a:gs pos="20000">
              <a:schemeClr val="accent4">
                <a:lumMod val="20000"/>
                <a:lumOff val="80000"/>
              </a:schemeClr>
            </a:gs>
          </a:gsLst>
          <a:lin ang="5400000" scaled="1"/>
        </a:gradFill>
        <a:effectLst/>
      </p:bgPr>
    </p:bg>
    <p:spTree>
      <p:nvGrpSpPr>
        <p:cNvPr id="1" name="">
          <a:extLst>
            <a:ext uri="{FF2B5EF4-FFF2-40B4-BE49-F238E27FC236}">
              <a16:creationId xmlns:a16="http://schemas.microsoft.com/office/drawing/2014/main" id="{BAB51ACA-1C26-D979-2874-11DCEC96CD6C}"/>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47463AA8-C0C1-1CC7-6C10-3003A2DB453F}"/>
              </a:ext>
            </a:extLst>
          </p:cNvPr>
          <p:cNvSpPr txBox="1"/>
          <p:nvPr/>
        </p:nvSpPr>
        <p:spPr>
          <a:xfrm>
            <a:off x="2974848" y="113754"/>
            <a:ext cx="6473952" cy="483017"/>
          </a:xfrm>
          <a:prstGeom prst="rect">
            <a:avLst/>
          </a:prstGeom>
          <a:noFill/>
        </p:spPr>
        <p:txBody>
          <a:bodyPr wrap="square">
            <a:spAutoFit/>
          </a:bodyPr>
          <a:lstStyle>
            <a:defPPr>
              <a:defRPr lang="fr-FR"/>
            </a:defPPr>
            <a:lvl1pPr algn="just">
              <a:lnSpc>
                <a:spcPct val="115000"/>
              </a:lnSpc>
              <a:spcAft>
                <a:spcPts val="800"/>
              </a:spcAft>
              <a:buNone/>
              <a:defRPr sz="2400" b="1" kern="100">
                <a:effectLst/>
                <a:latin typeface="Times New Roman" panose="02020603050405020304" pitchFamily="18" charset="0"/>
                <a:ea typeface="Aptos" panose="020B0004020202020204" pitchFamily="34" charset="0"/>
                <a:cs typeface="Arial" panose="020B0604020202020204" pitchFamily="34" charset="0"/>
              </a:defRPr>
            </a:lvl1pPr>
          </a:lstStyle>
          <a:p>
            <a:r>
              <a:rPr lang="fr-FR" dirty="0"/>
              <a:t>Prédiction des dépenses de santé avec </a:t>
            </a:r>
            <a:r>
              <a:rPr lang="fr-FR" dirty="0" err="1"/>
              <a:t>XGBoost</a:t>
            </a:r>
            <a:endParaRPr lang="fr-FR" dirty="0"/>
          </a:p>
        </p:txBody>
      </p:sp>
      <p:pic>
        <p:nvPicPr>
          <p:cNvPr id="4" name="Image 4">
            <a:extLst>
              <a:ext uri="{FF2B5EF4-FFF2-40B4-BE49-F238E27FC236}">
                <a16:creationId xmlns:a16="http://schemas.microsoft.com/office/drawing/2014/main" id="{A186D305-CBC9-88A9-58EF-0BB4AF543CE1}"/>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495593" y="838279"/>
            <a:ext cx="9109561" cy="3896043"/>
          </a:xfrm>
          <a:prstGeom prst="rect">
            <a:avLst/>
          </a:prstGeom>
          <a:noFill/>
          <a:ln>
            <a:noFill/>
          </a:ln>
        </p:spPr>
      </p:pic>
      <p:sp>
        <p:nvSpPr>
          <p:cNvPr id="8" name="TextBox 7">
            <a:extLst>
              <a:ext uri="{FF2B5EF4-FFF2-40B4-BE49-F238E27FC236}">
                <a16:creationId xmlns:a16="http://schemas.microsoft.com/office/drawing/2014/main" id="{F287BC16-4722-FCBE-71C7-FF9063854696}"/>
              </a:ext>
            </a:extLst>
          </p:cNvPr>
          <p:cNvSpPr txBox="1"/>
          <p:nvPr/>
        </p:nvSpPr>
        <p:spPr>
          <a:xfrm>
            <a:off x="286512" y="4975831"/>
            <a:ext cx="11618976" cy="1754326"/>
          </a:xfrm>
          <a:prstGeom prst="rect">
            <a:avLst/>
          </a:prstGeom>
          <a:noFill/>
        </p:spPr>
        <p:txBody>
          <a:bodyPr wrap="square">
            <a:spAutoFit/>
          </a:bodyPr>
          <a:lstStyle/>
          <a:p>
            <a:pPr algn="just">
              <a:buNone/>
            </a:pPr>
            <a:r>
              <a:rPr lang="fr-FR" dirty="0">
                <a:latin typeface="Times New Roman" panose="02020603050405020304" pitchFamily="18" charset="0"/>
                <a:cs typeface="Times New Roman" panose="02020603050405020304" pitchFamily="18" charset="0"/>
              </a:rPr>
              <a:t>Le graphique montre les valeurs prédites par rapport aux valeurs réelles des dépenses de santé au fil des années. La ligne bleue pleine correspond aux données observées, tandis que la ligne rouge en pointillés représente les prédictions du modèle.</a:t>
            </a:r>
          </a:p>
          <a:p>
            <a:pPr algn="just">
              <a:buNone/>
            </a:pPr>
            <a:r>
              <a:rPr lang="fr-FR" dirty="0">
                <a:latin typeface="Times New Roman" panose="02020603050405020304" pitchFamily="18" charset="0"/>
                <a:cs typeface="Times New Roman" panose="02020603050405020304" pitchFamily="18" charset="0"/>
              </a:rPr>
              <a:t>Le fort chevauchement entre les deux lignes indique une performance prédictive élevée. Le modèle suit avec précision à la fois la tendance générale à la hausse et les fluctuations à court terme des dépenses de santé. Par exemple, les périodes de croissance marquantes, telles que 2005–2010 et 2019–2022, sont bien capturées par les prédictions, démontrant la capacité du modèle à généraliser les tendances, même avec un nombre limité d’observations.</a:t>
            </a:r>
          </a:p>
        </p:txBody>
      </p:sp>
    </p:spTree>
    <p:extLst>
      <p:ext uri="{BB962C8B-B14F-4D97-AF65-F5344CB8AC3E}">
        <p14:creationId xmlns:p14="http://schemas.microsoft.com/office/powerpoint/2010/main" val="11688656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a:gsLst>
            <a:gs pos="0">
              <a:schemeClr val="accent4">
                <a:lumMod val="40000"/>
                <a:lumOff val="60000"/>
              </a:schemeClr>
            </a:gs>
            <a:gs pos="51000">
              <a:schemeClr val="bg1"/>
            </a:gs>
            <a:gs pos="20000">
              <a:schemeClr val="accent4">
                <a:lumMod val="20000"/>
                <a:lumOff val="80000"/>
              </a:schemeClr>
            </a:gs>
          </a:gsLst>
          <a:lin ang="5400000" scaled="1"/>
        </a:gradFill>
        <a:effectLst/>
      </p:bgPr>
    </p:bg>
    <p:spTree>
      <p:nvGrpSpPr>
        <p:cNvPr id="1" name="">
          <a:extLst>
            <a:ext uri="{FF2B5EF4-FFF2-40B4-BE49-F238E27FC236}">
              <a16:creationId xmlns:a16="http://schemas.microsoft.com/office/drawing/2014/main" id="{F5C37A4D-4A07-875D-8096-A48F3386227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0ED59091-4BD0-514A-E295-E36722996186}"/>
              </a:ext>
            </a:extLst>
          </p:cNvPr>
          <p:cNvSpPr txBox="1"/>
          <p:nvPr/>
        </p:nvSpPr>
        <p:spPr>
          <a:xfrm>
            <a:off x="4853940" y="214449"/>
            <a:ext cx="2484120" cy="584775"/>
          </a:xfrm>
          <a:prstGeom prst="rect">
            <a:avLst/>
          </a:prstGeom>
          <a:noFill/>
        </p:spPr>
        <p:txBody>
          <a:bodyPr wrap="square">
            <a:spAutoFit/>
          </a:bodyPr>
          <a:lstStyle/>
          <a:p>
            <a:r>
              <a:rPr lang="fr-FR" sz="3200" b="1" dirty="0">
                <a:latin typeface="Times New Roman" panose="02020603050405020304" pitchFamily="18" charset="0"/>
                <a:cs typeface="Times New Roman" panose="02020603050405020304" pitchFamily="18" charset="0"/>
              </a:rPr>
              <a:t>Conclusion</a:t>
            </a:r>
          </a:p>
        </p:txBody>
      </p:sp>
      <p:sp>
        <p:nvSpPr>
          <p:cNvPr id="4" name="TextBox 3">
            <a:extLst>
              <a:ext uri="{FF2B5EF4-FFF2-40B4-BE49-F238E27FC236}">
                <a16:creationId xmlns:a16="http://schemas.microsoft.com/office/drawing/2014/main" id="{83CB3F5C-CD08-A7F1-9743-EDB3D34306FA}"/>
              </a:ext>
            </a:extLst>
          </p:cNvPr>
          <p:cNvSpPr txBox="1"/>
          <p:nvPr/>
        </p:nvSpPr>
        <p:spPr>
          <a:xfrm>
            <a:off x="377190" y="1086654"/>
            <a:ext cx="11437620" cy="5262979"/>
          </a:xfrm>
          <a:prstGeom prst="rect">
            <a:avLst/>
          </a:prstGeom>
          <a:noFill/>
        </p:spPr>
        <p:txBody>
          <a:bodyPr wrap="square">
            <a:spAutoFit/>
          </a:bodyPr>
          <a:lstStyle>
            <a:defPPr>
              <a:defRPr lang="fr-FR"/>
            </a:defPPr>
            <a:lvl1pPr marL="342900" indent="-342900" algn="just">
              <a:buFont typeface="Wingdings" panose="05000000000000000000" pitchFamily="2" charset="2"/>
              <a:buChar char="Ø"/>
              <a:defRPr sz="2400">
                <a:latin typeface="Times New Roman" panose="02020603050405020304" pitchFamily="18" charset="0"/>
                <a:cs typeface="Times New Roman" panose="02020603050405020304" pitchFamily="18" charset="0"/>
              </a:defRPr>
            </a:lvl1pPr>
          </a:lstStyle>
          <a:p>
            <a:r>
              <a:rPr lang="fr-FR" dirty="0"/>
              <a:t>Cette étude met en évidence le rôle déterminant des émissions sectorielles de CO₂ dans l’évolution des dépenses de santé au Maroc.</a:t>
            </a:r>
          </a:p>
          <a:p>
            <a:r>
              <a:rPr lang="fr-FR" dirty="0"/>
              <a:t>Les résultats montrent que les secteurs des transports et de la production d’énergie sont les principaux contributeurs à la hausse des coûts de santé, suivis par l’industrie, tandis que l’agriculture exerce un effet plus limité.</a:t>
            </a:r>
          </a:p>
          <a:p>
            <a:r>
              <a:rPr lang="fr-FR" dirty="0"/>
              <a:t>Ces résultats soulignent la nécessité de politiques publiques ciblées sur les secteurs les plus polluants, à savoir les transports et l’énergie. </a:t>
            </a:r>
          </a:p>
          <a:p>
            <a:r>
              <a:rPr lang="fr-FR" dirty="0"/>
              <a:t>Les gouvernements devraient promouvoir des systèmes de transport durables, tels que les véhicules électriques et les transports publics propres, et accélérer la transition énergétique vers des sources renouvelables (solaire, éolien, etc.) afin de réduire les émissions et les dépenses de santé à long terme.</a:t>
            </a:r>
          </a:p>
          <a:p>
            <a:r>
              <a:rPr lang="fr-FR" dirty="0"/>
              <a:t>L’utilisation conjointe de </a:t>
            </a:r>
            <a:r>
              <a:rPr lang="fr-FR" dirty="0" err="1"/>
              <a:t>XGBoost</a:t>
            </a:r>
            <a:r>
              <a:rPr lang="fr-FR" dirty="0"/>
              <a:t> et de SHAP fournit un cadre analytique robuste et transparent, soutenant le développement de politiques intégrées en matière d’environnement et de santé.</a:t>
            </a:r>
          </a:p>
        </p:txBody>
      </p:sp>
    </p:spTree>
    <p:extLst>
      <p:ext uri="{BB962C8B-B14F-4D97-AF65-F5344CB8AC3E}">
        <p14:creationId xmlns:p14="http://schemas.microsoft.com/office/powerpoint/2010/main" val="37149779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0">
              <a:schemeClr val="accent4">
                <a:lumMod val="40000"/>
                <a:lumOff val="60000"/>
              </a:schemeClr>
            </a:gs>
            <a:gs pos="51000">
              <a:schemeClr val="bg1"/>
            </a:gs>
            <a:gs pos="20000">
              <a:schemeClr val="accent4">
                <a:lumMod val="20000"/>
                <a:lumOff val="80000"/>
              </a:schemeClr>
            </a:gs>
          </a:gsLst>
          <a:lin ang="5400000" scaled="1"/>
        </a:gradFill>
        <a:effectLst/>
      </p:bgPr>
    </p:bg>
    <p:spTree>
      <p:nvGrpSpPr>
        <p:cNvPr id="1" name="">
          <a:extLst>
            <a:ext uri="{FF2B5EF4-FFF2-40B4-BE49-F238E27FC236}">
              <a16:creationId xmlns:a16="http://schemas.microsoft.com/office/drawing/2014/main" id="{534384E0-5E10-D0B9-1245-B7E7DA8F1525}"/>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4DCCA4A8-88B1-8F5A-1DC6-5F68514905AD}"/>
              </a:ext>
            </a:extLst>
          </p:cNvPr>
          <p:cNvSpPr txBox="1"/>
          <p:nvPr/>
        </p:nvSpPr>
        <p:spPr>
          <a:xfrm>
            <a:off x="621792" y="797510"/>
            <a:ext cx="10948416" cy="4893647"/>
          </a:xfrm>
          <a:prstGeom prst="rect">
            <a:avLst/>
          </a:prstGeom>
          <a:noFill/>
        </p:spPr>
        <p:txBody>
          <a:bodyPr wrap="square">
            <a:spAutoFit/>
          </a:bodyPr>
          <a:lstStyle/>
          <a:p>
            <a:pPr algn="just"/>
            <a:r>
              <a:rPr lang="fr-FR" sz="2400" dirty="0">
                <a:latin typeface="Times New Roman" panose="02020603050405020304" pitchFamily="18" charset="0"/>
                <a:cs typeface="Times New Roman" panose="02020603050405020304" pitchFamily="18" charset="0"/>
              </a:rPr>
              <a:t>En termes d'implications politiques, cette étude soutient la mise en place de réglementations environnementales spécifiques à certains secteurs et de stratégies de financement de la santé qui tiennent compte des externalités générées par la pollution. </a:t>
            </a:r>
          </a:p>
          <a:p>
            <a:pPr algn="just"/>
            <a:endParaRPr lang="fr-FR" sz="2400" dirty="0">
              <a:latin typeface="Times New Roman" panose="02020603050405020304" pitchFamily="18" charset="0"/>
              <a:cs typeface="Times New Roman" panose="02020603050405020304" pitchFamily="18" charset="0"/>
            </a:endParaRPr>
          </a:p>
          <a:p>
            <a:pPr algn="just"/>
            <a:r>
              <a:rPr lang="fr-FR" sz="2400" dirty="0">
                <a:latin typeface="Times New Roman" panose="02020603050405020304" pitchFamily="18" charset="0"/>
                <a:cs typeface="Times New Roman" panose="02020603050405020304" pitchFamily="18" charset="0"/>
              </a:rPr>
              <a:t>Pour les pays en transition ou connaissant une urbanisation rapide, comme le Maroc, cette recherche apporte une contribution opportune à la conception de politiques intégrées qui favorisent à la fois la durabilité environnementale et la résilience à long terme des systèmes de santé.</a:t>
            </a:r>
          </a:p>
          <a:p>
            <a:pPr algn="just"/>
            <a:endParaRPr lang="fr-FR" sz="2400" dirty="0">
              <a:latin typeface="Times New Roman" panose="02020603050405020304" pitchFamily="18" charset="0"/>
              <a:cs typeface="Times New Roman" panose="02020603050405020304" pitchFamily="18" charset="0"/>
            </a:endParaRPr>
          </a:p>
          <a:p>
            <a:pPr algn="just"/>
            <a:r>
              <a:rPr lang="fr-FR" sz="2400" dirty="0">
                <a:latin typeface="Times New Roman" panose="02020603050405020304" pitchFamily="18" charset="0"/>
                <a:cs typeface="Times New Roman" panose="02020603050405020304" pitchFamily="18" charset="0"/>
              </a:rPr>
              <a:t>En fin de compte, cette étude illustre comment la </a:t>
            </a:r>
            <a:r>
              <a:rPr lang="en-US" sz="2400" kern="100" dirty="0">
                <a:latin typeface="Times New Roman" panose="02020603050405020304" pitchFamily="18" charset="0"/>
                <a:cs typeface="Arial" panose="020B0604020202020204" pitchFamily="34" charset="0"/>
              </a:rPr>
              <a:t>Machine Learning </a:t>
            </a:r>
            <a:r>
              <a:rPr lang="fr-FR" sz="2400" dirty="0">
                <a:latin typeface="Times New Roman" panose="02020603050405020304" pitchFamily="18" charset="0"/>
                <a:cs typeface="Times New Roman" panose="02020603050405020304" pitchFamily="18" charset="0"/>
              </a:rPr>
              <a:t>peut améliorer la qualité de la modélisation économique en offrant des prévisions plus précises et des informations plus riches sur les mécanismes qui relient le stress environnemental aux résultats fiscaux et sociaux.</a:t>
            </a:r>
          </a:p>
        </p:txBody>
      </p:sp>
    </p:spTree>
    <p:extLst>
      <p:ext uri="{BB962C8B-B14F-4D97-AF65-F5344CB8AC3E}">
        <p14:creationId xmlns:p14="http://schemas.microsoft.com/office/powerpoint/2010/main" val="25622131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gradFill>
          <a:gsLst>
            <a:gs pos="0">
              <a:schemeClr val="accent4">
                <a:lumMod val="40000"/>
                <a:lumOff val="60000"/>
              </a:schemeClr>
            </a:gs>
            <a:gs pos="51000">
              <a:schemeClr val="bg1"/>
            </a:gs>
            <a:gs pos="20000">
              <a:schemeClr val="accent4">
                <a:lumMod val="20000"/>
                <a:lumOff val="80000"/>
              </a:schemeClr>
            </a:gs>
          </a:gsLst>
          <a:lin ang="5400000" scaled="1"/>
        </a:gradFill>
        <a:effectLst/>
      </p:bgPr>
    </p:bg>
    <p:spTree>
      <p:nvGrpSpPr>
        <p:cNvPr id="1" name="">
          <a:extLst>
            <a:ext uri="{FF2B5EF4-FFF2-40B4-BE49-F238E27FC236}">
              <a16:creationId xmlns:a16="http://schemas.microsoft.com/office/drawing/2014/main" id="{C04691AC-B8AC-4AE3-0BA6-FA15D4848DF1}"/>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491C49C0-9434-6C85-505A-521EF8987AEF}"/>
              </a:ext>
            </a:extLst>
          </p:cNvPr>
          <p:cNvSpPr txBox="1"/>
          <p:nvPr/>
        </p:nvSpPr>
        <p:spPr>
          <a:xfrm>
            <a:off x="841248" y="2698742"/>
            <a:ext cx="10668000" cy="923330"/>
          </a:xfrm>
          <a:prstGeom prst="rect">
            <a:avLst/>
          </a:prstGeom>
          <a:noFill/>
        </p:spPr>
        <p:txBody>
          <a:bodyPr wrap="square">
            <a:spAutoFit/>
          </a:bodyPr>
          <a:lstStyle/>
          <a:p>
            <a:pPr algn="ctr"/>
            <a:r>
              <a:rPr lang="fr-FR" sz="5400" b="1" dirty="0">
                <a:ln w="22225">
                  <a:solidFill>
                    <a:schemeClr val="accent2"/>
                  </a:solidFill>
                  <a:prstDash val="solid"/>
                </a:ln>
                <a:solidFill>
                  <a:schemeClr val="accent2">
                    <a:lumMod val="40000"/>
                    <a:lumOff val="60000"/>
                  </a:schemeClr>
                </a:solidFill>
              </a:rPr>
              <a:t>MERCI POUR VOTRE ATTENTION</a:t>
            </a:r>
            <a:endParaRPr lang="fr-FR" sz="6000" b="1" dirty="0">
              <a:ln w="22225">
                <a:solidFill>
                  <a:schemeClr val="accent2"/>
                </a:solidFill>
                <a:prstDash val="solid"/>
              </a:ln>
              <a:solidFill>
                <a:schemeClr val="accent2">
                  <a:lumMod val="40000"/>
                  <a:lumOff val="60000"/>
                </a:schemeClr>
              </a:solidFill>
            </a:endParaRPr>
          </a:p>
        </p:txBody>
      </p:sp>
    </p:spTree>
    <p:extLst>
      <p:ext uri="{BB962C8B-B14F-4D97-AF65-F5344CB8AC3E}">
        <p14:creationId xmlns:p14="http://schemas.microsoft.com/office/powerpoint/2010/main" val="17660857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4">
                <a:lumMod val="40000"/>
                <a:lumOff val="60000"/>
              </a:schemeClr>
            </a:gs>
            <a:gs pos="51000">
              <a:schemeClr val="bg1"/>
            </a:gs>
            <a:gs pos="20000">
              <a:schemeClr val="accent4">
                <a:lumMod val="20000"/>
                <a:lumOff val="80000"/>
              </a:schemeClr>
            </a:gs>
          </a:gsLst>
          <a:lin ang="5400000" scaled="1"/>
        </a:gradFill>
        <a:effectLst/>
      </p:bgPr>
    </p:bg>
    <p:spTree>
      <p:nvGrpSpPr>
        <p:cNvPr id="1" name="">
          <a:extLst>
            <a:ext uri="{FF2B5EF4-FFF2-40B4-BE49-F238E27FC236}">
              <a16:creationId xmlns:a16="http://schemas.microsoft.com/office/drawing/2014/main" id="{7784762C-8F9F-DB86-03BF-FF4693C2C9EA}"/>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0579E68F-090E-4C39-16B2-0BDEC2C84557}"/>
              </a:ext>
            </a:extLst>
          </p:cNvPr>
          <p:cNvSpPr txBox="1"/>
          <p:nvPr/>
        </p:nvSpPr>
        <p:spPr>
          <a:xfrm>
            <a:off x="4255008" y="820567"/>
            <a:ext cx="3462528" cy="769441"/>
          </a:xfrm>
          <a:prstGeom prst="rect">
            <a:avLst/>
          </a:prstGeom>
          <a:noFill/>
        </p:spPr>
        <p:txBody>
          <a:bodyPr wrap="square">
            <a:spAutoFit/>
          </a:bodyPr>
          <a:lstStyle/>
          <a:p>
            <a:r>
              <a:rPr lang="fr-FR" sz="4400" b="1" dirty="0">
                <a:effectLst/>
                <a:latin typeface="Times New Roman" panose="02020603050405020304" pitchFamily="18" charset="0"/>
                <a:cs typeface="Times New Roman" panose="02020603050405020304" pitchFamily="18" charset="0"/>
              </a:rPr>
              <a:t>Introduction</a:t>
            </a:r>
            <a:endParaRPr lang="fr-FR" sz="4400" dirty="0"/>
          </a:p>
        </p:txBody>
      </p:sp>
      <p:sp>
        <p:nvSpPr>
          <p:cNvPr id="4" name="TextBox 3">
            <a:extLst>
              <a:ext uri="{FF2B5EF4-FFF2-40B4-BE49-F238E27FC236}">
                <a16:creationId xmlns:a16="http://schemas.microsoft.com/office/drawing/2014/main" id="{36EED17F-60B5-437B-6F7E-F18546140A51}"/>
              </a:ext>
            </a:extLst>
          </p:cNvPr>
          <p:cNvSpPr txBox="1"/>
          <p:nvPr/>
        </p:nvSpPr>
        <p:spPr>
          <a:xfrm>
            <a:off x="438912" y="2405670"/>
            <a:ext cx="11558016" cy="3170099"/>
          </a:xfrm>
          <a:prstGeom prst="rect">
            <a:avLst/>
          </a:prstGeom>
          <a:noFill/>
        </p:spPr>
        <p:txBody>
          <a:bodyPr wrap="square">
            <a:spAutoFit/>
          </a:bodyPr>
          <a:lstStyle/>
          <a:p>
            <a:pPr algn="just"/>
            <a:r>
              <a:rPr lang="fr-FR" sz="2000" dirty="0">
                <a:latin typeface="Times New Roman" panose="02020603050405020304" pitchFamily="18" charset="0"/>
                <a:cs typeface="Times New Roman" panose="02020603050405020304" pitchFamily="18" charset="0"/>
              </a:rPr>
              <a:t>La menace croissante de la dégradation de l’environnement a suscité un regain d’intérêt pour l’étude de la relation entre la pollution et les résultats en matière de santé publique. Parmi les indicateurs environnementaux, les émissions de dioxyde de carbone (CO₂) occupent une place centrale, à la fois en tant que principal facteur du changement climatique et comme indicateur de l’intensité des activités économiques associées à des risques sanitaires.</a:t>
            </a:r>
          </a:p>
          <a:p>
            <a:pPr algn="just"/>
            <a:endParaRPr lang="fr-FR" sz="2000" dirty="0">
              <a:latin typeface="Times New Roman" panose="02020603050405020304" pitchFamily="18" charset="0"/>
              <a:cs typeface="Times New Roman" panose="02020603050405020304" pitchFamily="18" charset="0"/>
            </a:endParaRPr>
          </a:p>
          <a:p>
            <a:pPr algn="just"/>
            <a:r>
              <a:rPr lang="fr-FR" sz="2000" dirty="0">
                <a:latin typeface="Times New Roman" panose="02020603050405020304" pitchFamily="18" charset="0"/>
                <a:cs typeface="Times New Roman" panose="02020603050405020304" pitchFamily="18" charset="0"/>
              </a:rPr>
              <a:t>Bien que de nombreuses études aient examiné l’impact des émissions totales de CO₂ sur les dépenses de santé à l’aide de modèles économétriques traditionnels, peu d’entre elles se sont intéressées à l’origine sectorielle des émissions ou ont adopté des cadres de modélisation non linéaires capables de saisir les interactions complexes entre les variables environnementales, économiques et sanitaires.</a:t>
            </a:r>
          </a:p>
        </p:txBody>
      </p:sp>
    </p:spTree>
    <p:extLst>
      <p:ext uri="{BB962C8B-B14F-4D97-AF65-F5344CB8AC3E}">
        <p14:creationId xmlns:p14="http://schemas.microsoft.com/office/powerpoint/2010/main" val="16126456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accent4">
                <a:lumMod val="40000"/>
                <a:lumOff val="60000"/>
              </a:schemeClr>
            </a:gs>
            <a:gs pos="51000">
              <a:schemeClr val="bg1"/>
            </a:gs>
            <a:gs pos="20000">
              <a:schemeClr val="accent4">
                <a:lumMod val="20000"/>
                <a:lumOff val="80000"/>
              </a:schemeClr>
            </a:gs>
          </a:gsLst>
          <a:lin ang="5400000" scaled="1"/>
        </a:gradFill>
        <a:effectLst/>
      </p:bgPr>
    </p:bg>
    <p:spTree>
      <p:nvGrpSpPr>
        <p:cNvPr id="1" name="">
          <a:extLst>
            <a:ext uri="{FF2B5EF4-FFF2-40B4-BE49-F238E27FC236}">
              <a16:creationId xmlns:a16="http://schemas.microsoft.com/office/drawing/2014/main" id="{F956AA09-958B-9648-689A-CED3B0451D8A}"/>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D5F14548-8AD7-A0A9-CA57-F15C23D0CD69}"/>
              </a:ext>
            </a:extLst>
          </p:cNvPr>
          <p:cNvSpPr txBox="1"/>
          <p:nvPr/>
        </p:nvSpPr>
        <p:spPr>
          <a:xfrm>
            <a:off x="3666998" y="503166"/>
            <a:ext cx="4858004" cy="646331"/>
          </a:xfrm>
          <a:prstGeom prst="rect">
            <a:avLst/>
          </a:prstGeom>
          <a:noFill/>
        </p:spPr>
        <p:txBody>
          <a:bodyPr wrap="square">
            <a:spAutoFit/>
          </a:bodyPr>
          <a:lstStyle/>
          <a:p>
            <a:pPr algn="just"/>
            <a:r>
              <a:rPr lang="fr-FR" sz="3600" b="1" dirty="0">
                <a:latin typeface="Times New Roman" panose="02020603050405020304" pitchFamily="18" charset="0"/>
                <a:cs typeface="Times New Roman" panose="02020603050405020304" pitchFamily="18" charset="0"/>
              </a:rPr>
              <a:t>Objectif de recherche</a:t>
            </a:r>
          </a:p>
        </p:txBody>
      </p:sp>
      <p:sp>
        <p:nvSpPr>
          <p:cNvPr id="6" name="TextBox 5">
            <a:extLst>
              <a:ext uri="{FF2B5EF4-FFF2-40B4-BE49-F238E27FC236}">
                <a16:creationId xmlns:a16="http://schemas.microsoft.com/office/drawing/2014/main" id="{16C614A6-4279-50E2-271B-FFE128A27EAC}"/>
              </a:ext>
            </a:extLst>
          </p:cNvPr>
          <p:cNvSpPr txBox="1"/>
          <p:nvPr/>
        </p:nvSpPr>
        <p:spPr>
          <a:xfrm>
            <a:off x="768350" y="2158137"/>
            <a:ext cx="10833100" cy="1692771"/>
          </a:xfrm>
          <a:prstGeom prst="rect">
            <a:avLst/>
          </a:prstGeom>
          <a:noFill/>
        </p:spPr>
        <p:txBody>
          <a:bodyPr wrap="square">
            <a:spAutoFit/>
          </a:bodyPr>
          <a:lstStyle/>
          <a:p>
            <a:pPr marL="342900" indent="-342900" algn="just">
              <a:buFont typeface="Wingdings" panose="05000000000000000000" pitchFamily="2" charset="2"/>
              <a:buChar char="Ø"/>
            </a:pPr>
            <a:r>
              <a:rPr lang="fr-FR" sz="2000" dirty="0">
                <a:latin typeface="Times New Roman" panose="02020603050405020304" pitchFamily="18" charset="0"/>
                <a:cs typeface="Times New Roman" panose="02020603050405020304" pitchFamily="18" charset="0"/>
              </a:rPr>
              <a:t>Analyser la relation entre les émissions sectorielles de CO₂ (industrie, agriculture, transport, électricité) et les dépenses de santé par habitant au Maroc.</a:t>
            </a:r>
          </a:p>
          <a:p>
            <a:pPr algn="just"/>
            <a:endParaRPr lang="fr-FR" sz="2000" dirty="0">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Ø"/>
            </a:pPr>
            <a:r>
              <a:rPr lang="fr-FR" sz="2000" dirty="0">
                <a:latin typeface="Times New Roman" panose="02020603050405020304" pitchFamily="18" charset="0"/>
                <a:cs typeface="Times New Roman" panose="02020603050405020304" pitchFamily="18" charset="0"/>
              </a:rPr>
              <a:t>Appliquer une approche innovante d’apprentissage automatique</a:t>
            </a:r>
            <a:r>
              <a:rPr lang="en-US" sz="2000" kern="100" dirty="0">
                <a:latin typeface="Times New Roman" panose="02020603050405020304" pitchFamily="18" charset="0"/>
                <a:cs typeface="Arial" panose="020B0604020202020204" pitchFamily="34" charset="0"/>
              </a:rPr>
              <a:t> (Machine Learning)</a:t>
            </a:r>
            <a:r>
              <a:rPr lang="fr-FR" sz="2000" dirty="0">
                <a:latin typeface="Times New Roman" panose="02020603050405020304" pitchFamily="18" charset="0"/>
                <a:cs typeface="Times New Roman" panose="02020603050405020304" pitchFamily="18" charset="0"/>
              </a:rPr>
              <a:t> (</a:t>
            </a:r>
            <a:r>
              <a:rPr lang="fr-FR" sz="2000" dirty="0" err="1">
                <a:latin typeface="Times New Roman" panose="02020603050405020304" pitchFamily="18" charset="0"/>
                <a:cs typeface="Times New Roman" panose="02020603050405020304" pitchFamily="18" charset="0"/>
              </a:rPr>
              <a:t>XGBoost</a:t>
            </a:r>
            <a:r>
              <a:rPr lang="fr-FR" sz="2000" dirty="0">
                <a:latin typeface="Times New Roman" panose="02020603050405020304" pitchFamily="18" charset="0"/>
                <a:cs typeface="Times New Roman" panose="02020603050405020304" pitchFamily="18" charset="0"/>
              </a:rPr>
              <a:t>) afin d’identifier les secteurs ayant le plus grand impact sur les dépenses de santé</a:t>
            </a:r>
          </a:p>
        </p:txBody>
      </p:sp>
    </p:spTree>
    <p:extLst>
      <p:ext uri="{BB962C8B-B14F-4D97-AF65-F5344CB8AC3E}">
        <p14:creationId xmlns:p14="http://schemas.microsoft.com/office/powerpoint/2010/main" val="11626644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fade">
                                      <p:cBhvr>
                                        <p:cTn id="11"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chemeClr val="accent4">
                <a:lumMod val="40000"/>
                <a:lumOff val="60000"/>
              </a:schemeClr>
            </a:gs>
            <a:gs pos="51000">
              <a:schemeClr val="bg1"/>
            </a:gs>
            <a:gs pos="20000">
              <a:schemeClr val="accent4">
                <a:lumMod val="20000"/>
                <a:lumOff val="80000"/>
              </a:schemeClr>
            </a:gs>
          </a:gsLst>
          <a:lin ang="5400000" scaled="1"/>
        </a:gradFill>
        <a:effectLst/>
      </p:bgPr>
    </p:bg>
    <p:spTree>
      <p:nvGrpSpPr>
        <p:cNvPr id="1" name="">
          <a:extLst>
            <a:ext uri="{FF2B5EF4-FFF2-40B4-BE49-F238E27FC236}">
              <a16:creationId xmlns:a16="http://schemas.microsoft.com/office/drawing/2014/main" id="{A7F01E01-DB69-FEA4-7FFF-E5EBF7311F67}"/>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AA7F703C-4A6D-AEEF-B695-E303AC9CA3A5}"/>
              </a:ext>
            </a:extLst>
          </p:cNvPr>
          <p:cNvSpPr txBox="1"/>
          <p:nvPr/>
        </p:nvSpPr>
        <p:spPr>
          <a:xfrm>
            <a:off x="5062728" y="211574"/>
            <a:ext cx="2081784" cy="646331"/>
          </a:xfrm>
          <a:prstGeom prst="rect">
            <a:avLst/>
          </a:prstGeom>
          <a:noFill/>
        </p:spPr>
        <p:txBody>
          <a:bodyPr wrap="square">
            <a:spAutoFit/>
          </a:bodyPr>
          <a:lstStyle/>
          <a:p>
            <a:r>
              <a:rPr lang="fr-FR" sz="3600" b="1" dirty="0">
                <a:latin typeface="Times New Roman" panose="02020603050405020304" pitchFamily="18" charset="0"/>
                <a:cs typeface="Times New Roman" panose="02020603050405020304" pitchFamily="18" charset="0"/>
              </a:rPr>
              <a:t>V</a:t>
            </a:r>
            <a:r>
              <a:rPr kumimoji="0" lang="fr-FR" sz="3600" b="1" i="0" u="none" strike="noStrike" kern="1200" cap="none" spc="0" normalizeH="0" baseline="0" noProof="0" dirty="0" err="1">
                <a:ln>
                  <a:noFill/>
                </a:ln>
                <a:uLnTx/>
                <a:uFillTx/>
                <a:latin typeface="Times New Roman" panose="02020603050405020304" pitchFamily="18" charset="0"/>
                <a:ea typeface="+mn-ea"/>
                <a:cs typeface="Times New Roman" panose="02020603050405020304" pitchFamily="18" charset="0"/>
              </a:rPr>
              <a:t>ariables</a:t>
            </a:r>
            <a:endParaRPr lang="fr-FR" sz="2800" dirty="0"/>
          </a:p>
        </p:txBody>
      </p:sp>
      <p:sp>
        <p:nvSpPr>
          <p:cNvPr id="4" name="TextBox 3">
            <a:extLst>
              <a:ext uri="{FF2B5EF4-FFF2-40B4-BE49-F238E27FC236}">
                <a16:creationId xmlns:a16="http://schemas.microsoft.com/office/drawing/2014/main" id="{4BE0B940-34C8-3F7B-B324-B3C5F907BA32}"/>
              </a:ext>
            </a:extLst>
          </p:cNvPr>
          <p:cNvSpPr txBox="1"/>
          <p:nvPr/>
        </p:nvSpPr>
        <p:spPr>
          <a:xfrm>
            <a:off x="1291619" y="1347638"/>
            <a:ext cx="9842500" cy="4893647"/>
          </a:xfrm>
          <a:prstGeom prst="rect">
            <a:avLst/>
          </a:prstGeom>
          <a:noFill/>
        </p:spPr>
        <p:txBody>
          <a:bodyPr wrap="square">
            <a:spAutoFit/>
          </a:bodyPr>
          <a:lstStyle/>
          <a:p>
            <a:pPr algn="just">
              <a:defRPr sz="2000"/>
            </a:pPr>
            <a:r>
              <a:rPr lang="fr-FR" sz="2400" b="1" dirty="0">
                <a:latin typeface="Times New Roman" panose="02020603050405020304" pitchFamily="18" charset="0"/>
                <a:cs typeface="Times New Roman" panose="02020603050405020304" pitchFamily="18" charset="0"/>
              </a:rPr>
              <a:t>Données </a:t>
            </a:r>
            <a:r>
              <a:rPr lang="fr-FR" sz="2400" dirty="0">
                <a:latin typeface="Times New Roman" panose="02020603050405020304" pitchFamily="18" charset="0"/>
                <a:cs typeface="Times New Roman" panose="02020603050405020304" pitchFamily="18" charset="0"/>
              </a:rPr>
              <a:t>: 25 observations annuelles (2000-2024).</a:t>
            </a:r>
          </a:p>
          <a:p>
            <a:pPr algn="just">
              <a:defRPr sz="2000"/>
            </a:pPr>
            <a:endParaRPr lang="fr-FR" sz="2400" b="1" dirty="0">
              <a:latin typeface="Times New Roman" panose="02020603050405020304" pitchFamily="18" charset="0"/>
              <a:cs typeface="Times New Roman" panose="02020603050405020304" pitchFamily="18" charset="0"/>
            </a:endParaRPr>
          </a:p>
          <a:p>
            <a:pPr algn="just">
              <a:defRPr sz="2000"/>
            </a:pPr>
            <a:r>
              <a:rPr lang="fr-FR" sz="2400" b="1" dirty="0">
                <a:latin typeface="Times New Roman" panose="02020603050405020304" pitchFamily="18" charset="0"/>
                <a:cs typeface="Times New Roman" panose="02020603050405020304" pitchFamily="18" charset="0"/>
              </a:rPr>
              <a:t>Variable dépendante </a:t>
            </a:r>
            <a:r>
              <a:rPr lang="fr-FR" sz="2400" dirty="0">
                <a:latin typeface="Times New Roman" panose="02020603050405020304" pitchFamily="18" charset="0"/>
                <a:cs typeface="Times New Roman" panose="02020603050405020304" pitchFamily="18" charset="0"/>
              </a:rPr>
              <a:t>:Dépenses de santé par habitant</a:t>
            </a:r>
          </a:p>
          <a:p>
            <a:pPr algn="just">
              <a:defRPr sz="2000"/>
            </a:pPr>
            <a:endParaRPr lang="fr-FR" sz="2400" b="1" dirty="0">
              <a:latin typeface="Times New Roman" panose="02020603050405020304" pitchFamily="18" charset="0"/>
              <a:cs typeface="Times New Roman" panose="02020603050405020304" pitchFamily="18" charset="0"/>
            </a:endParaRPr>
          </a:p>
          <a:p>
            <a:pPr algn="just">
              <a:defRPr sz="2000"/>
            </a:pPr>
            <a:r>
              <a:rPr lang="fr-FR" sz="2400" b="1" dirty="0">
                <a:latin typeface="Times New Roman" panose="02020603050405020304" pitchFamily="18" charset="0"/>
                <a:cs typeface="Times New Roman" panose="02020603050405020304" pitchFamily="18" charset="0"/>
              </a:rPr>
              <a:t>Variables indépendantes </a:t>
            </a:r>
            <a:r>
              <a:rPr lang="fr-FR" sz="2400" dirty="0">
                <a:latin typeface="Times New Roman" panose="02020603050405020304" pitchFamily="18" charset="0"/>
                <a:cs typeface="Times New Roman" panose="02020603050405020304" pitchFamily="18" charset="0"/>
              </a:rPr>
              <a:t>:</a:t>
            </a:r>
          </a:p>
          <a:p>
            <a:pPr marL="342900" indent="-342900" algn="just">
              <a:buFontTx/>
              <a:buChar char="-"/>
              <a:defRPr sz="2000"/>
            </a:pPr>
            <a:r>
              <a:rPr lang="fr-FR" sz="2400" dirty="0">
                <a:latin typeface="Times New Roman" panose="02020603050405020304" pitchFamily="18" charset="0"/>
                <a:cs typeface="Times New Roman" panose="02020603050405020304" pitchFamily="18" charset="0"/>
              </a:rPr>
              <a:t>Émissions de CO₂ dans l’industrie</a:t>
            </a:r>
          </a:p>
          <a:p>
            <a:pPr marL="342900" indent="-342900" algn="just">
              <a:buFontTx/>
              <a:buChar char="-"/>
              <a:defRPr sz="2000"/>
            </a:pPr>
            <a:r>
              <a:rPr lang="fr-FR" sz="2400" dirty="0">
                <a:latin typeface="Times New Roman" panose="02020603050405020304" pitchFamily="18" charset="0"/>
                <a:cs typeface="Times New Roman" panose="02020603050405020304" pitchFamily="18" charset="0"/>
              </a:rPr>
              <a:t>Émissions de CO₂ dans l’agriculture</a:t>
            </a:r>
          </a:p>
          <a:p>
            <a:pPr marL="342900" indent="-342900" algn="just">
              <a:buFontTx/>
              <a:buChar char="-"/>
              <a:defRPr sz="2000"/>
            </a:pPr>
            <a:r>
              <a:rPr lang="fr-FR" sz="2400" dirty="0">
                <a:latin typeface="Times New Roman" panose="02020603050405020304" pitchFamily="18" charset="0"/>
                <a:cs typeface="Times New Roman" panose="02020603050405020304" pitchFamily="18" charset="0"/>
              </a:rPr>
              <a:t>Émissions de CO₂ dans les transports</a:t>
            </a:r>
          </a:p>
          <a:p>
            <a:pPr marL="342900" indent="-342900" algn="just">
              <a:buFontTx/>
              <a:buChar char="-"/>
              <a:defRPr sz="2000"/>
            </a:pPr>
            <a:r>
              <a:rPr lang="fr-FR" sz="2400" dirty="0">
                <a:latin typeface="Times New Roman" panose="02020603050405020304" pitchFamily="18" charset="0"/>
                <a:cs typeface="Times New Roman" panose="02020603050405020304" pitchFamily="18" charset="0"/>
              </a:rPr>
              <a:t>Émissions de CO₂ dans le secteur de l’énergie</a:t>
            </a:r>
          </a:p>
          <a:p>
            <a:pPr marL="342900" indent="-342900" algn="just">
              <a:buFontTx/>
              <a:buChar char="-"/>
              <a:defRPr sz="2000"/>
            </a:pPr>
            <a:r>
              <a:rPr lang="fr-FR" sz="2400" dirty="0">
                <a:latin typeface="Times New Roman" panose="02020603050405020304" pitchFamily="18" charset="0"/>
                <a:cs typeface="Times New Roman" panose="02020603050405020304" pitchFamily="18" charset="0"/>
              </a:rPr>
              <a:t>Le PIB par habitant comme indicateur de contrôle des effets liés au revenu</a:t>
            </a:r>
          </a:p>
          <a:p>
            <a:pPr algn="just">
              <a:defRPr sz="2000"/>
            </a:pPr>
            <a:endParaRPr lang="fr-FR" sz="2400" dirty="0">
              <a:latin typeface="Times New Roman" panose="02020603050405020304" pitchFamily="18" charset="0"/>
              <a:cs typeface="Times New Roman" panose="02020603050405020304" pitchFamily="18" charset="0"/>
            </a:endParaRPr>
          </a:p>
          <a:p>
            <a:pPr algn="just">
              <a:defRPr sz="2000"/>
            </a:pPr>
            <a:r>
              <a:rPr lang="fr-FR" sz="2400" dirty="0">
                <a:latin typeface="Times New Roman" panose="02020603050405020304" pitchFamily="18" charset="0"/>
                <a:cs typeface="Times New Roman" panose="02020603050405020304" pitchFamily="18" charset="0"/>
              </a:rPr>
              <a:t>Toutes les données proviennent de la Banque mondiale et de la base de données EDGAR.</a:t>
            </a:r>
          </a:p>
        </p:txBody>
      </p:sp>
    </p:spTree>
    <p:extLst>
      <p:ext uri="{BB962C8B-B14F-4D97-AF65-F5344CB8AC3E}">
        <p14:creationId xmlns:p14="http://schemas.microsoft.com/office/powerpoint/2010/main" val="8675810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fade">
                                      <p:cBhvr>
                                        <p:cTn id="11"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allAtOnce"/>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chemeClr val="accent4">
                <a:lumMod val="40000"/>
                <a:lumOff val="60000"/>
              </a:schemeClr>
            </a:gs>
            <a:gs pos="51000">
              <a:schemeClr val="bg1"/>
            </a:gs>
            <a:gs pos="20000">
              <a:schemeClr val="accent4">
                <a:lumMod val="20000"/>
                <a:lumOff val="80000"/>
              </a:schemeClr>
            </a:gs>
          </a:gsLst>
          <a:lin ang="5400000" scaled="1"/>
        </a:gradFill>
        <a:effectLst/>
      </p:bgPr>
    </p:bg>
    <p:spTree>
      <p:nvGrpSpPr>
        <p:cNvPr id="1" name="">
          <a:extLst>
            <a:ext uri="{FF2B5EF4-FFF2-40B4-BE49-F238E27FC236}">
              <a16:creationId xmlns:a16="http://schemas.microsoft.com/office/drawing/2014/main" id="{91A5161C-22FE-92CF-8ADC-B444F6112B1C}"/>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32D4A34F-A8AD-AD57-82F6-78E3BAED3C98}"/>
              </a:ext>
            </a:extLst>
          </p:cNvPr>
          <p:cNvGraphicFramePr>
            <a:graphicFrameLocks noGrp="1"/>
          </p:cNvGraphicFramePr>
          <p:nvPr>
            <p:extLst>
              <p:ext uri="{D42A27DB-BD31-4B8C-83A1-F6EECF244321}">
                <p14:modId xmlns:p14="http://schemas.microsoft.com/office/powerpoint/2010/main" val="424551694"/>
              </p:ext>
            </p:extLst>
          </p:nvPr>
        </p:nvGraphicFramePr>
        <p:xfrm>
          <a:off x="0" y="0"/>
          <a:ext cx="12192000" cy="6879410"/>
        </p:xfrm>
        <a:graphic>
          <a:graphicData uri="http://schemas.openxmlformats.org/drawingml/2006/table">
            <a:tbl>
              <a:tblPr>
                <a:tableStyleId>{ED083AE6-46FA-4A59-8FB0-9F97EB10719F}</a:tableStyleId>
              </a:tblPr>
              <a:tblGrid>
                <a:gridCol w="5754624">
                  <a:extLst>
                    <a:ext uri="{9D8B030D-6E8A-4147-A177-3AD203B41FA5}">
                      <a16:colId xmlns:a16="http://schemas.microsoft.com/office/drawing/2014/main" val="3259565840"/>
                    </a:ext>
                  </a:extLst>
                </a:gridCol>
                <a:gridCol w="6437376">
                  <a:extLst>
                    <a:ext uri="{9D8B030D-6E8A-4147-A177-3AD203B41FA5}">
                      <a16:colId xmlns:a16="http://schemas.microsoft.com/office/drawing/2014/main" val="700609558"/>
                    </a:ext>
                  </a:extLst>
                </a:gridCol>
              </a:tblGrid>
              <a:tr h="306158">
                <a:tc>
                  <a:txBody>
                    <a:bodyPr/>
                    <a:lstStyle/>
                    <a:p>
                      <a:pPr>
                        <a:buNone/>
                      </a:pPr>
                      <a:r>
                        <a:rPr lang="fr-FR" sz="1600" b="1" dirty="0">
                          <a:latin typeface="Times New Roman" panose="02020603050405020304" pitchFamily="18" charset="0"/>
                          <a:cs typeface="Times New Roman" panose="02020603050405020304" pitchFamily="18" charset="0"/>
                        </a:rPr>
                        <a:t>Variable</a:t>
                      </a:r>
                      <a:endParaRPr lang="fr-FR" sz="1600" dirty="0">
                        <a:latin typeface="Times New Roman" panose="02020603050405020304" pitchFamily="18" charset="0"/>
                        <a:cs typeface="Times New Roman" panose="02020603050405020304" pitchFamily="18" charset="0"/>
                      </a:endParaRPr>
                    </a:p>
                  </a:txBody>
                  <a:tcPr marL="44859" marR="44859" marT="22430" marB="22430" anchor="ctr"/>
                </a:tc>
                <a:tc>
                  <a:txBody>
                    <a:bodyPr/>
                    <a:lstStyle/>
                    <a:p>
                      <a:pPr>
                        <a:buNone/>
                      </a:pPr>
                      <a:r>
                        <a:rPr lang="fr-FR" sz="1600" b="1">
                          <a:latin typeface="Times New Roman" panose="02020603050405020304" pitchFamily="18" charset="0"/>
                          <a:cs typeface="Times New Roman" panose="02020603050405020304" pitchFamily="18" charset="0"/>
                        </a:rPr>
                        <a:t>Description</a:t>
                      </a:r>
                      <a:endParaRPr lang="fr-FR" sz="1600">
                        <a:latin typeface="Times New Roman" panose="02020603050405020304" pitchFamily="18" charset="0"/>
                        <a:cs typeface="Times New Roman" panose="02020603050405020304" pitchFamily="18" charset="0"/>
                      </a:endParaRPr>
                    </a:p>
                  </a:txBody>
                  <a:tcPr marL="44859" marR="44859" marT="22430" marB="22430" anchor="ctr"/>
                </a:tc>
                <a:extLst>
                  <a:ext uri="{0D108BD9-81ED-4DB2-BD59-A6C34878D82A}">
                    <a16:rowId xmlns:a16="http://schemas.microsoft.com/office/drawing/2014/main" val="3024027206"/>
                  </a:ext>
                </a:extLst>
              </a:tr>
              <a:tr h="1095542">
                <a:tc>
                  <a:txBody>
                    <a:bodyPr/>
                    <a:lstStyle/>
                    <a:p>
                      <a:pPr>
                        <a:buNone/>
                      </a:pPr>
                      <a:r>
                        <a:rPr lang="fr-FR" sz="1600" b="1" dirty="0">
                          <a:latin typeface="Times New Roman" panose="02020603050405020304" pitchFamily="18" charset="0"/>
                          <a:cs typeface="Times New Roman" panose="02020603050405020304" pitchFamily="18" charset="0"/>
                        </a:rPr>
                        <a:t>Dépenses de santé par habitant (</a:t>
                      </a:r>
                      <a:r>
                        <a:rPr lang="fr-FR" sz="1600" b="1" dirty="0" err="1">
                          <a:latin typeface="Times New Roman" panose="02020603050405020304" pitchFamily="18" charset="0"/>
                          <a:cs typeface="Times New Roman" panose="02020603050405020304" pitchFamily="18" charset="0"/>
                        </a:rPr>
                        <a:t>health</a:t>
                      </a:r>
                      <a:r>
                        <a:rPr lang="fr-FR" sz="1600" b="1" dirty="0">
                          <a:latin typeface="Times New Roman" panose="02020603050405020304" pitchFamily="18" charset="0"/>
                          <a:cs typeface="Times New Roman" panose="02020603050405020304" pitchFamily="18" charset="0"/>
                        </a:rPr>
                        <a:t> </a:t>
                      </a:r>
                      <a:r>
                        <a:rPr lang="fr-FR" sz="1600" b="1" dirty="0" err="1">
                          <a:latin typeface="Times New Roman" panose="02020603050405020304" pitchFamily="18" charset="0"/>
                          <a:cs typeface="Times New Roman" panose="02020603050405020304" pitchFamily="18" charset="0"/>
                        </a:rPr>
                        <a:t>exp</a:t>
                      </a:r>
                      <a:r>
                        <a:rPr lang="fr-FR" sz="1600" b="1" dirty="0">
                          <a:latin typeface="Times New Roman" panose="02020603050405020304" pitchFamily="18" charset="0"/>
                          <a:cs typeface="Times New Roman" panose="02020603050405020304" pitchFamily="18" charset="0"/>
                        </a:rPr>
                        <a:t>)</a:t>
                      </a:r>
                      <a:endParaRPr lang="fr-FR" sz="1600" dirty="0">
                        <a:latin typeface="Times New Roman" panose="02020603050405020304" pitchFamily="18" charset="0"/>
                        <a:cs typeface="Times New Roman" panose="02020603050405020304" pitchFamily="18" charset="0"/>
                      </a:endParaRPr>
                    </a:p>
                  </a:txBody>
                  <a:tcPr marL="44859" marR="44859" marT="22430" marB="22430" anchor="ctr"/>
                </a:tc>
                <a:tc>
                  <a:txBody>
                    <a:bodyPr/>
                    <a:lstStyle/>
                    <a:p>
                      <a:pPr>
                        <a:buNone/>
                      </a:pPr>
                      <a:r>
                        <a:rPr lang="fr-FR" sz="1600" dirty="0">
                          <a:latin typeface="Times New Roman" panose="02020603050405020304" pitchFamily="18" charset="0"/>
                          <a:cs typeface="Times New Roman" panose="02020603050405020304" pitchFamily="18" charset="0"/>
                        </a:rPr>
                        <a:t>Mesure les dépenses annuelles de santé par habitant, en dollars internationaux constants ajustés selon la parité de pouvoir d’achat. Elle reflète l’effort financier consenti par un pays pour garantir l’accès aux soins de santé.</a:t>
                      </a:r>
                    </a:p>
                  </a:txBody>
                  <a:tcPr marL="44859" marR="44859" marT="22430" marB="22430" anchor="ctr"/>
                </a:tc>
                <a:extLst>
                  <a:ext uri="{0D108BD9-81ED-4DB2-BD59-A6C34878D82A}">
                    <a16:rowId xmlns:a16="http://schemas.microsoft.com/office/drawing/2014/main" val="2529012240"/>
                  </a:ext>
                </a:extLst>
              </a:tr>
              <a:tr h="1095542">
                <a:tc>
                  <a:txBody>
                    <a:bodyPr/>
                    <a:lstStyle/>
                    <a:p>
                      <a:pPr algn="just">
                        <a:buNone/>
                      </a:pPr>
                      <a:r>
                        <a:rPr lang="fr-FR" sz="1600" b="1" dirty="0">
                          <a:latin typeface="Times New Roman" panose="02020603050405020304" pitchFamily="18" charset="0"/>
                          <a:cs typeface="Times New Roman" panose="02020603050405020304" pitchFamily="18" charset="0"/>
                        </a:rPr>
                        <a:t>Émissions de CO₂ provenant de l’industrie (</a:t>
                      </a:r>
                      <a:r>
                        <a:rPr lang="fr-FR" sz="1600" b="1" dirty="0" err="1">
                          <a:latin typeface="Times New Roman" panose="02020603050405020304" pitchFamily="18" charset="0"/>
                          <a:cs typeface="Times New Roman" panose="02020603050405020304" pitchFamily="18" charset="0"/>
                        </a:rPr>
                        <a:t>Industry</a:t>
                      </a:r>
                      <a:r>
                        <a:rPr lang="fr-FR" sz="1600" b="1" dirty="0">
                          <a:latin typeface="Times New Roman" panose="02020603050405020304" pitchFamily="18" charset="0"/>
                          <a:cs typeface="Times New Roman" panose="02020603050405020304" pitchFamily="18" charset="0"/>
                        </a:rPr>
                        <a:t> CO2)</a:t>
                      </a:r>
                      <a:endParaRPr lang="fr-FR" sz="1600" dirty="0">
                        <a:latin typeface="Times New Roman" panose="02020603050405020304" pitchFamily="18" charset="0"/>
                        <a:cs typeface="Times New Roman" panose="02020603050405020304" pitchFamily="18" charset="0"/>
                      </a:endParaRPr>
                    </a:p>
                  </a:txBody>
                  <a:tcPr marL="44859" marR="44859" marT="22430" marB="22430" anchor="ctr"/>
                </a:tc>
                <a:tc>
                  <a:txBody>
                    <a:bodyPr/>
                    <a:lstStyle/>
                    <a:p>
                      <a:pPr>
                        <a:buNone/>
                      </a:pPr>
                      <a:r>
                        <a:rPr lang="fr-FR" sz="1600">
                          <a:latin typeface="Times New Roman" panose="02020603050405020304" pitchFamily="18" charset="0"/>
                          <a:cs typeface="Times New Roman" panose="02020603050405020304" pitchFamily="18" charset="0"/>
                        </a:rPr>
                        <a:t>Représente les émissions issues des processus industriels et de la combustion dans la fabrication. La pollution industrielle est souvent liée aux maladies respiratoires et chroniques, ce qui en fait un facteur critique dans l’analyse de la santé publique.</a:t>
                      </a:r>
                    </a:p>
                  </a:txBody>
                  <a:tcPr marL="44859" marR="44859" marT="22430" marB="22430" anchor="ctr"/>
                </a:tc>
                <a:extLst>
                  <a:ext uri="{0D108BD9-81ED-4DB2-BD59-A6C34878D82A}">
                    <a16:rowId xmlns:a16="http://schemas.microsoft.com/office/drawing/2014/main" val="4025581092"/>
                  </a:ext>
                </a:extLst>
              </a:tr>
              <a:tr h="1095542">
                <a:tc>
                  <a:txBody>
                    <a:bodyPr/>
                    <a:lstStyle/>
                    <a:p>
                      <a:pPr>
                        <a:buNone/>
                      </a:pPr>
                      <a:r>
                        <a:rPr lang="fr-FR" sz="1600" b="1">
                          <a:latin typeface="Times New Roman" panose="02020603050405020304" pitchFamily="18" charset="0"/>
                          <a:cs typeface="Times New Roman" panose="02020603050405020304" pitchFamily="18" charset="0"/>
                        </a:rPr>
                        <a:t>Émissions de CO₂ provenant de l’agriculture (Agriculture CO2)</a:t>
                      </a:r>
                      <a:endParaRPr lang="fr-FR" sz="1600">
                        <a:latin typeface="Times New Roman" panose="02020603050405020304" pitchFamily="18" charset="0"/>
                        <a:cs typeface="Times New Roman" panose="02020603050405020304" pitchFamily="18" charset="0"/>
                      </a:endParaRPr>
                    </a:p>
                  </a:txBody>
                  <a:tcPr marL="44859" marR="44859" marT="22430" marB="22430" anchor="ctr"/>
                </a:tc>
                <a:tc>
                  <a:txBody>
                    <a:bodyPr/>
                    <a:lstStyle/>
                    <a:p>
                      <a:pPr>
                        <a:buNone/>
                      </a:pPr>
                      <a:r>
                        <a:rPr lang="fr-FR" sz="1600">
                          <a:latin typeface="Times New Roman" panose="02020603050405020304" pitchFamily="18" charset="0"/>
                          <a:cs typeface="Times New Roman" panose="02020603050405020304" pitchFamily="18" charset="0"/>
                        </a:rPr>
                        <a:t>Rend compte des émissions générées par le bétail, l’utilisation d’engrais et la gestion des terres. Ces émissions contribuent à la pollution de l’air et de l’eau, affectant indirectement la santé humaine.</a:t>
                      </a:r>
                    </a:p>
                  </a:txBody>
                  <a:tcPr marL="44859" marR="44859" marT="22430" marB="22430" anchor="ctr"/>
                </a:tc>
                <a:extLst>
                  <a:ext uri="{0D108BD9-81ED-4DB2-BD59-A6C34878D82A}">
                    <a16:rowId xmlns:a16="http://schemas.microsoft.com/office/drawing/2014/main" val="60888352"/>
                  </a:ext>
                </a:extLst>
              </a:tr>
              <a:tr h="1095542">
                <a:tc>
                  <a:txBody>
                    <a:bodyPr/>
                    <a:lstStyle/>
                    <a:p>
                      <a:pPr>
                        <a:buNone/>
                      </a:pPr>
                      <a:r>
                        <a:rPr lang="fr-FR" sz="1600" b="1">
                          <a:latin typeface="Times New Roman" panose="02020603050405020304" pitchFamily="18" charset="0"/>
                          <a:cs typeface="Times New Roman" panose="02020603050405020304" pitchFamily="18" charset="0"/>
                        </a:rPr>
                        <a:t>Émissions de CO₂ provenant des transports (Transport CO2)</a:t>
                      </a:r>
                      <a:endParaRPr lang="fr-FR" sz="1600">
                        <a:latin typeface="Times New Roman" panose="02020603050405020304" pitchFamily="18" charset="0"/>
                        <a:cs typeface="Times New Roman" panose="02020603050405020304" pitchFamily="18" charset="0"/>
                      </a:endParaRPr>
                    </a:p>
                  </a:txBody>
                  <a:tcPr marL="44859" marR="44859" marT="22430" marB="22430" anchor="ctr"/>
                </a:tc>
                <a:tc>
                  <a:txBody>
                    <a:bodyPr/>
                    <a:lstStyle/>
                    <a:p>
                      <a:pPr>
                        <a:buNone/>
                      </a:pPr>
                      <a:r>
                        <a:rPr lang="fr-FR" sz="1600">
                          <a:latin typeface="Times New Roman" panose="02020603050405020304" pitchFamily="18" charset="0"/>
                          <a:cs typeface="Times New Roman" panose="02020603050405020304" pitchFamily="18" charset="0"/>
                        </a:rPr>
                        <a:t>Inclut les émissions issues du transport routier, ferroviaire, aérien et maritime. La pollution liée aux transports est une source majeure de pollution urbaine, connue pour accroître les risques cardiovasculaires et respiratoires.</a:t>
                      </a:r>
                    </a:p>
                  </a:txBody>
                  <a:tcPr marL="44859" marR="44859" marT="22430" marB="22430" anchor="ctr"/>
                </a:tc>
                <a:extLst>
                  <a:ext uri="{0D108BD9-81ED-4DB2-BD59-A6C34878D82A}">
                    <a16:rowId xmlns:a16="http://schemas.microsoft.com/office/drawing/2014/main" val="970112449"/>
                  </a:ext>
                </a:extLst>
              </a:tr>
              <a:tr h="1095542">
                <a:tc>
                  <a:txBody>
                    <a:bodyPr/>
                    <a:lstStyle/>
                    <a:p>
                      <a:pPr>
                        <a:buNone/>
                      </a:pPr>
                      <a:r>
                        <a:rPr lang="fr-FR" sz="1600" b="1">
                          <a:latin typeface="Times New Roman" panose="02020603050405020304" pitchFamily="18" charset="0"/>
                          <a:cs typeface="Times New Roman" panose="02020603050405020304" pitchFamily="18" charset="0"/>
                        </a:rPr>
                        <a:t>Émissions de CO₂ provenant du secteur de l’énergie (Power CO2)</a:t>
                      </a:r>
                      <a:endParaRPr lang="fr-FR" sz="1600">
                        <a:latin typeface="Times New Roman" panose="02020603050405020304" pitchFamily="18" charset="0"/>
                        <a:cs typeface="Times New Roman" panose="02020603050405020304" pitchFamily="18" charset="0"/>
                      </a:endParaRPr>
                    </a:p>
                  </a:txBody>
                  <a:tcPr marL="44859" marR="44859" marT="22430" marB="22430" anchor="ctr"/>
                </a:tc>
                <a:tc>
                  <a:txBody>
                    <a:bodyPr/>
                    <a:lstStyle/>
                    <a:p>
                      <a:pPr>
                        <a:buNone/>
                      </a:pPr>
                      <a:r>
                        <a:rPr lang="fr-FR" sz="1600" dirty="0">
                          <a:latin typeface="Times New Roman" panose="02020603050405020304" pitchFamily="18" charset="0"/>
                          <a:cs typeface="Times New Roman" panose="02020603050405020304" pitchFamily="18" charset="0"/>
                        </a:rPr>
                        <a:t>Couvre les émissions dues à la production d’électricité et de chaleur. Il s’agit de l’un des plus grands contributeurs à la pollution de l’air, avec d’importantes implications pour la santé publique.</a:t>
                      </a:r>
                    </a:p>
                  </a:txBody>
                  <a:tcPr marL="44859" marR="44859" marT="22430" marB="22430" anchor="ctr"/>
                </a:tc>
                <a:extLst>
                  <a:ext uri="{0D108BD9-81ED-4DB2-BD59-A6C34878D82A}">
                    <a16:rowId xmlns:a16="http://schemas.microsoft.com/office/drawing/2014/main" val="1267235076"/>
                  </a:ext>
                </a:extLst>
              </a:tr>
              <a:tr h="1095542">
                <a:tc>
                  <a:txBody>
                    <a:bodyPr/>
                    <a:lstStyle/>
                    <a:p>
                      <a:pPr>
                        <a:buNone/>
                      </a:pPr>
                      <a:r>
                        <a:rPr lang="fr-FR" sz="1600" b="1">
                          <a:latin typeface="Times New Roman" panose="02020603050405020304" pitchFamily="18" charset="0"/>
                          <a:cs typeface="Times New Roman" panose="02020603050405020304" pitchFamily="18" charset="0"/>
                        </a:rPr>
                        <a:t>Produit intérieur brut par habitant (PIB/hab)</a:t>
                      </a:r>
                      <a:endParaRPr lang="fr-FR" sz="1600">
                        <a:latin typeface="Times New Roman" panose="02020603050405020304" pitchFamily="18" charset="0"/>
                        <a:cs typeface="Times New Roman" panose="02020603050405020304" pitchFamily="18" charset="0"/>
                      </a:endParaRPr>
                    </a:p>
                  </a:txBody>
                  <a:tcPr marL="44859" marR="44859" marT="22430" marB="22430" anchor="ctr"/>
                </a:tc>
                <a:tc>
                  <a:txBody>
                    <a:bodyPr/>
                    <a:lstStyle/>
                    <a:p>
                      <a:pPr>
                        <a:buNone/>
                      </a:pPr>
                      <a:r>
                        <a:rPr lang="fr-FR" sz="1600" dirty="0">
                          <a:latin typeface="Times New Roman" panose="02020603050405020304" pitchFamily="18" charset="0"/>
                          <a:cs typeface="Times New Roman" panose="02020603050405020304" pitchFamily="18" charset="0"/>
                        </a:rPr>
                        <a:t>Utilisé comme variable de contrôle pour mesurer l’effet du niveau de revenu sur les dépenses de santé. Les pays plus riches investissent généralement davantage dans les services de santé, indépendamment de la dégradation de l’environnement.</a:t>
                      </a:r>
                    </a:p>
                  </a:txBody>
                  <a:tcPr marL="44859" marR="44859" marT="22430" marB="22430" anchor="ctr"/>
                </a:tc>
                <a:extLst>
                  <a:ext uri="{0D108BD9-81ED-4DB2-BD59-A6C34878D82A}">
                    <a16:rowId xmlns:a16="http://schemas.microsoft.com/office/drawing/2014/main" val="144136353"/>
                  </a:ext>
                </a:extLst>
              </a:tr>
            </a:tbl>
          </a:graphicData>
        </a:graphic>
      </p:graphicFrame>
    </p:spTree>
    <p:extLst>
      <p:ext uri="{BB962C8B-B14F-4D97-AF65-F5344CB8AC3E}">
        <p14:creationId xmlns:p14="http://schemas.microsoft.com/office/powerpoint/2010/main" val="10153984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chemeClr val="accent4">
                <a:lumMod val="40000"/>
                <a:lumOff val="60000"/>
              </a:schemeClr>
            </a:gs>
            <a:gs pos="51000">
              <a:schemeClr val="bg1"/>
            </a:gs>
            <a:gs pos="20000">
              <a:schemeClr val="accent4">
                <a:lumMod val="20000"/>
                <a:lumOff val="80000"/>
              </a:schemeClr>
            </a:gs>
          </a:gsLst>
          <a:lin ang="5400000" scaled="1"/>
        </a:gradFill>
        <a:effectLst/>
      </p:bgPr>
    </p:bg>
    <p:spTree>
      <p:nvGrpSpPr>
        <p:cNvPr id="1" name="">
          <a:extLst>
            <a:ext uri="{FF2B5EF4-FFF2-40B4-BE49-F238E27FC236}">
              <a16:creationId xmlns:a16="http://schemas.microsoft.com/office/drawing/2014/main" id="{C1404822-FD69-8A34-18E7-41BDA91677FA}"/>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6E72CA2B-A4B5-9D84-60A9-CF272389F64A}"/>
              </a:ext>
            </a:extLst>
          </p:cNvPr>
          <p:cNvSpPr txBox="1"/>
          <p:nvPr/>
        </p:nvSpPr>
        <p:spPr>
          <a:xfrm>
            <a:off x="4867374" y="557852"/>
            <a:ext cx="2670048" cy="584775"/>
          </a:xfrm>
          <a:prstGeom prst="rect">
            <a:avLst/>
          </a:prstGeom>
          <a:noFill/>
        </p:spPr>
        <p:txBody>
          <a:bodyPr wrap="square">
            <a:spAutoFit/>
          </a:bodyPr>
          <a:lstStyle/>
          <a:p>
            <a:r>
              <a:rPr lang="fr-FR" sz="3200" b="1" dirty="0">
                <a:latin typeface="Times New Roman" panose="02020603050405020304" pitchFamily="18" charset="0"/>
                <a:cs typeface="Times New Roman" panose="02020603050405020304" pitchFamily="18" charset="0"/>
              </a:rPr>
              <a:t>Méthodologie</a:t>
            </a:r>
          </a:p>
        </p:txBody>
      </p:sp>
      <p:sp>
        <p:nvSpPr>
          <p:cNvPr id="7" name="TextBox 6">
            <a:extLst>
              <a:ext uri="{FF2B5EF4-FFF2-40B4-BE49-F238E27FC236}">
                <a16:creationId xmlns:a16="http://schemas.microsoft.com/office/drawing/2014/main" id="{5F2ABE3B-32F3-73E2-D3B1-349C38E610E0}"/>
              </a:ext>
            </a:extLst>
          </p:cNvPr>
          <p:cNvSpPr txBox="1"/>
          <p:nvPr/>
        </p:nvSpPr>
        <p:spPr>
          <a:xfrm>
            <a:off x="637755" y="1915625"/>
            <a:ext cx="10302240" cy="3416320"/>
          </a:xfrm>
          <a:prstGeom prst="rect">
            <a:avLst/>
          </a:prstGeom>
          <a:noFill/>
        </p:spPr>
        <p:txBody>
          <a:bodyPr wrap="square">
            <a:spAutoFit/>
          </a:bodyPr>
          <a:lstStyle/>
          <a:p>
            <a:pPr algn="just">
              <a:buNone/>
            </a:pPr>
            <a:r>
              <a:rPr lang="fr-FR" sz="2400" dirty="0">
                <a:latin typeface="Times New Roman" panose="02020603050405020304" pitchFamily="18" charset="0"/>
                <a:cs typeface="Times New Roman" panose="02020603050405020304" pitchFamily="18" charset="0"/>
              </a:rPr>
              <a:t>Contrairement aux méthodes économétriques traditionnelles, qui reposent sur des hypothèses de linéarité et une spécification stricte du modèle, les algorithmes de </a:t>
            </a:r>
            <a:r>
              <a:rPr lang="en-US" sz="2400" kern="100" dirty="0">
                <a:latin typeface="Times New Roman" panose="02020603050405020304" pitchFamily="18" charset="0"/>
                <a:cs typeface="Arial" panose="020B0604020202020204" pitchFamily="34" charset="0"/>
              </a:rPr>
              <a:t>Machine Learning </a:t>
            </a:r>
            <a:r>
              <a:rPr lang="fr-FR" sz="2400" dirty="0">
                <a:latin typeface="Times New Roman" panose="02020603050405020304" pitchFamily="18" charset="0"/>
                <a:cs typeface="Times New Roman" panose="02020603050405020304" pitchFamily="18" charset="0"/>
              </a:rPr>
              <a:t>peuvent capturer des relations complexes et non linéaires entre les variables explicatives et les variables cibles.</a:t>
            </a:r>
          </a:p>
          <a:p>
            <a:pPr algn="just">
              <a:buNone/>
            </a:pPr>
            <a:endParaRPr lang="fr-FR" sz="2400" dirty="0">
              <a:latin typeface="Times New Roman" panose="02020603050405020304" pitchFamily="18" charset="0"/>
              <a:cs typeface="Times New Roman" panose="02020603050405020304" pitchFamily="18" charset="0"/>
            </a:endParaRPr>
          </a:p>
          <a:p>
            <a:pPr algn="just">
              <a:buNone/>
            </a:pPr>
            <a:r>
              <a:rPr lang="fr-FR" sz="2400" dirty="0">
                <a:latin typeface="Times New Roman" panose="02020603050405020304" pitchFamily="18" charset="0"/>
                <a:cs typeface="Times New Roman" panose="02020603050405020304" pitchFamily="18" charset="0"/>
              </a:rPr>
              <a:t>Plus précisément, ce travail utilise le modèle </a:t>
            </a:r>
            <a:r>
              <a:rPr lang="fr-FR" sz="2400" dirty="0" err="1">
                <a:latin typeface="Times New Roman" panose="02020603050405020304" pitchFamily="18" charset="0"/>
                <a:cs typeface="Times New Roman" panose="02020603050405020304" pitchFamily="18" charset="0"/>
              </a:rPr>
              <a:t>Extreme</a:t>
            </a:r>
            <a:r>
              <a:rPr lang="fr-FR" sz="2400" dirty="0">
                <a:latin typeface="Times New Roman" panose="02020603050405020304" pitchFamily="18" charset="0"/>
                <a:cs typeface="Times New Roman" panose="02020603050405020304" pitchFamily="18" charset="0"/>
              </a:rPr>
              <a:t> Gradient </a:t>
            </a:r>
            <a:r>
              <a:rPr lang="fr-FR" sz="2400" dirty="0" err="1">
                <a:latin typeface="Times New Roman" panose="02020603050405020304" pitchFamily="18" charset="0"/>
                <a:cs typeface="Times New Roman" panose="02020603050405020304" pitchFamily="18" charset="0"/>
              </a:rPr>
              <a:t>Boosting</a:t>
            </a:r>
            <a:r>
              <a:rPr lang="fr-FR" sz="2400" dirty="0">
                <a:latin typeface="Times New Roman" panose="02020603050405020304" pitchFamily="18" charset="0"/>
                <a:cs typeface="Times New Roman" panose="02020603050405020304" pitchFamily="18" charset="0"/>
              </a:rPr>
              <a:t> (</a:t>
            </a:r>
            <a:r>
              <a:rPr lang="fr-FR" sz="2400" dirty="0" err="1">
                <a:latin typeface="Times New Roman" panose="02020603050405020304" pitchFamily="18" charset="0"/>
                <a:cs typeface="Times New Roman" panose="02020603050405020304" pitchFamily="18" charset="0"/>
              </a:rPr>
              <a:t>XGBoost</a:t>
            </a:r>
            <a:r>
              <a:rPr lang="fr-FR" sz="2400" dirty="0">
                <a:latin typeface="Times New Roman" panose="02020603050405020304" pitchFamily="18" charset="0"/>
                <a:cs typeface="Times New Roman" panose="02020603050405020304" pitchFamily="18" charset="0"/>
              </a:rPr>
              <a:t>), reconnu pour ses performances dans le traitement de jeux de données de taille moyenne et sa capacité à modéliser les interactions ainsi que les effets non linéaires.</a:t>
            </a:r>
          </a:p>
        </p:txBody>
      </p:sp>
    </p:spTree>
    <p:extLst>
      <p:ext uri="{BB962C8B-B14F-4D97-AF65-F5344CB8AC3E}">
        <p14:creationId xmlns:p14="http://schemas.microsoft.com/office/powerpoint/2010/main" val="40947728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chemeClr val="accent4">
                <a:lumMod val="40000"/>
                <a:lumOff val="60000"/>
              </a:schemeClr>
            </a:gs>
            <a:gs pos="51000">
              <a:schemeClr val="bg1"/>
            </a:gs>
            <a:gs pos="20000">
              <a:schemeClr val="accent4">
                <a:lumMod val="20000"/>
                <a:lumOff val="80000"/>
              </a:schemeClr>
            </a:gs>
          </a:gsLst>
          <a:lin ang="5400000" scaled="1"/>
        </a:gradFill>
        <a:effectLst/>
      </p:bgPr>
    </p:bg>
    <p:spTree>
      <p:nvGrpSpPr>
        <p:cNvPr id="1" name="">
          <a:extLst>
            <a:ext uri="{FF2B5EF4-FFF2-40B4-BE49-F238E27FC236}">
              <a16:creationId xmlns:a16="http://schemas.microsoft.com/office/drawing/2014/main" id="{73643DF4-433A-A505-1F06-883304304696}"/>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6D83CDB7-341B-D120-6900-FBA9A1A32C7B}"/>
              </a:ext>
            </a:extLst>
          </p:cNvPr>
          <p:cNvSpPr txBox="1"/>
          <p:nvPr/>
        </p:nvSpPr>
        <p:spPr>
          <a:xfrm>
            <a:off x="2999232" y="64675"/>
            <a:ext cx="6096000" cy="584775"/>
          </a:xfrm>
          <a:prstGeom prst="rect">
            <a:avLst/>
          </a:prstGeom>
          <a:noFill/>
        </p:spPr>
        <p:txBody>
          <a:bodyPr wrap="square">
            <a:spAutoFit/>
          </a:bodyPr>
          <a:lstStyle/>
          <a:p>
            <a:pPr algn="ctr"/>
            <a:r>
              <a:rPr lang="fr-FR" sz="3200" b="1" dirty="0">
                <a:latin typeface="Times New Roman" panose="02020603050405020304" pitchFamily="18" charset="0"/>
                <a:cs typeface="Times New Roman" panose="02020603050405020304" pitchFamily="18" charset="0"/>
              </a:rPr>
              <a:t>Résultats: </a:t>
            </a:r>
            <a:r>
              <a:rPr lang="fr-FR" sz="2400" b="1" dirty="0">
                <a:latin typeface="Times New Roman" panose="02020603050405020304" pitchFamily="18" charset="0"/>
                <a:cs typeface="Times New Roman" panose="02020603050405020304" pitchFamily="18" charset="0"/>
              </a:rPr>
              <a:t>Descriptive et Corrélation</a:t>
            </a:r>
          </a:p>
        </p:txBody>
      </p:sp>
      <p:pic>
        <p:nvPicPr>
          <p:cNvPr id="5" name="Image 1">
            <a:extLst>
              <a:ext uri="{FF2B5EF4-FFF2-40B4-BE49-F238E27FC236}">
                <a16:creationId xmlns:a16="http://schemas.microsoft.com/office/drawing/2014/main" id="{B4E446D1-CF88-D1A7-B786-AE82986F16F4}"/>
              </a:ext>
            </a:extLst>
          </p:cNvPr>
          <p:cNvPicPr>
            <a:picLocks noChangeAspect="1"/>
          </p:cNvPicPr>
          <p:nvPr/>
        </p:nvPicPr>
        <p:blipFill>
          <a:blip r:embed="rId2" cstate="print">
            <a:extLst>
              <a:ext uri="{28A0092B-C50C-407E-A947-70E740481C1C}">
                <a14:useLocalDpi xmlns:a14="http://schemas.microsoft.com/office/drawing/2010/main" val="0"/>
              </a:ext>
            </a:extLst>
          </a:blip>
          <a:srcRect l="12959" r="8576"/>
          <a:stretch>
            <a:fillRect/>
          </a:stretch>
        </p:blipFill>
        <p:spPr bwMode="auto">
          <a:xfrm>
            <a:off x="536448" y="753145"/>
            <a:ext cx="11021568" cy="3979112"/>
          </a:xfrm>
          <a:prstGeom prst="rect">
            <a:avLst/>
          </a:prstGeom>
          <a:noFill/>
          <a:ln>
            <a:noFill/>
          </a:ln>
        </p:spPr>
      </p:pic>
      <p:sp>
        <p:nvSpPr>
          <p:cNvPr id="9" name="TextBox 8">
            <a:extLst>
              <a:ext uri="{FF2B5EF4-FFF2-40B4-BE49-F238E27FC236}">
                <a16:creationId xmlns:a16="http://schemas.microsoft.com/office/drawing/2014/main" id="{245891A8-33F3-B6EE-772E-AAA9492B6506}"/>
              </a:ext>
            </a:extLst>
          </p:cNvPr>
          <p:cNvSpPr txBox="1"/>
          <p:nvPr/>
        </p:nvSpPr>
        <p:spPr>
          <a:xfrm>
            <a:off x="249936" y="4835952"/>
            <a:ext cx="11308080" cy="1938992"/>
          </a:xfrm>
          <a:prstGeom prst="rect">
            <a:avLst/>
          </a:prstGeom>
          <a:noFill/>
        </p:spPr>
        <p:txBody>
          <a:bodyPr wrap="square">
            <a:spAutoFit/>
          </a:bodyPr>
          <a:lstStyle/>
          <a:p>
            <a:pPr marL="285750" indent="-285750">
              <a:buFont typeface="Wingdings" panose="05000000000000000000" pitchFamily="2" charset="2"/>
              <a:buChar char="Ø"/>
            </a:pPr>
            <a:r>
              <a:rPr lang="fr-FR" sz="2000" dirty="0">
                <a:latin typeface="Times New Roman" panose="02020603050405020304" pitchFamily="18" charset="0"/>
                <a:cs typeface="Times New Roman" panose="02020603050405020304" pitchFamily="18" charset="0"/>
              </a:rPr>
              <a:t>Les dépenses de santé sont fortement corrélées au PIB par habitant (r = 0,94).</a:t>
            </a:r>
          </a:p>
          <a:p>
            <a:pPr marL="285750" indent="-285750">
              <a:buFont typeface="Wingdings" panose="05000000000000000000" pitchFamily="2" charset="2"/>
              <a:buChar char="Ø"/>
            </a:pPr>
            <a:r>
              <a:rPr lang="fr-FR" sz="2000" dirty="0">
                <a:latin typeface="Times New Roman" panose="02020603050405020304" pitchFamily="18" charset="0"/>
                <a:cs typeface="Times New Roman" panose="02020603050405020304" pitchFamily="18" charset="0"/>
              </a:rPr>
              <a:t>Les émissions de CO₂ du secteur des transports présentent une corrélation quasi parfaite avec les dépenses de santé (r = 0,93).</a:t>
            </a:r>
          </a:p>
          <a:p>
            <a:pPr marL="285750" indent="-285750">
              <a:buFont typeface="Wingdings" panose="05000000000000000000" pitchFamily="2" charset="2"/>
              <a:buChar char="Ø"/>
            </a:pPr>
            <a:r>
              <a:rPr lang="fr-FR" sz="2000" dirty="0">
                <a:latin typeface="Times New Roman" panose="02020603050405020304" pitchFamily="18" charset="0"/>
                <a:cs typeface="Times New Roman" panose="02020603050405020304" pitchFamily="18" charset="0"/>
              </a:rPr>
              <a:t>Les émissions de CO₂ du secteur de l’énergie sont également fortement corrélées (r = 0,90).</a:t>
            </a:r>
          </a:p>
          <a:p>
            <a:pPr marL="285750" indent="-285750">
              <a:buFont typeface="Wingdings" panose="05000000000000000000" pitchFamily="2" charset="2"/>
              <a:buChar char="Ø"/>
            </a:pPr>
            <a:r>
              <a:rPr lang="fr-FR" sz="2000" dirty="0">
                <a:latin typeface="Times New Roman" panose="02020603050405020304" pitchFamily="18" charset="0"/>
                <a:cs typeface="Times New Roman" panose="02020603050405020304" pitchFamily="18" charset="0"/>
              </a:rPr>
              <a:t>Les émissions de CO₂ du secteur agricole sont négativement corrélées (r = −0,32).</a:t>
            </a:r>
          </a:p>
          <a:p>
            <a:pPr>
              <a:buNone/>
            </a:pPr>
            <a:r>
              <a:rPr lang="fr-FR" sz="2000" i="1" dirty="0">
                <a:latin typeface="Times New Roman" panose="02020603050405020304" pitchFamily="18" charset="0"/>
                <a:cs typeface="Times New Roman" panose="02020603050405020304" pitchFamily="18" charset="0"/>
              </a:rPr>
              <a:t>(r = coefficient de corrélation)</a:t>
            </a:r>
            <a:endParaRPr lang="fr-F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166275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fade">
                                      <p:cBhvr>
                                        <p:cTn id="10"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chemeClr val="accent4">
                <a:lumMod val="40000"/>
                <a:lumOff val="60000"/>
              </a:schemeClr>
            </a:gs>
            <a:gs pos="51000">
              <a:schemeClr val="bg1"/>
            </a:gs>
            <a:gs pos="20000">
              <a:schemeClr val="accent4">
                <a:lumMod val="20000"/>
                <a:lumOff val="80000"/>
              </a:schemeClr>
            </a:gs>
          </a:gsLst>
          <a:lin ang="5400000" scaled="1"/>
        </a:gradFill>
        <a:effectLst/>
      </p:bgPr>
    </p:bg>
    <p:spTree>
      <p:nvGrpSpPr>
        <p:cNvPr id="1" name="">
          <a:extLst>
            <a:ext uri="{FF2B5EF4-FFF2-40B4-BE49-F238E27FC236}">
              <a16:creationId xmlns:a16="http://schemas.microsoft.com/office/drawing/2014/main" id="{DF0EDA79-C756-FA2E-EC78-3010D609A0F3}"/>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7A05A5AA-CEF9-0DB0-0737-85F6FF8A10D0}"/>
              </a:ext>
            </a:extLst>
          </p:cNvPr>
          <p:cNvSpPr txBox="1"/>
          <p:nvPr/>
        </p:nvSpPr>
        <p:spPr>
          <a:xfrm>
            <a:off x="3261360" y="138422"/>
            <a:ext cx="5669280" cy="523220"/>
          </a:xfrm>
          <a:prstGeom prst="rect">
            <a:avLst/>
          </a:prstGeom>
          <a:noFill/>
        </p:spPr>
        <p:txBody>
          <a:bodyPr wrap="square">
            <a:spAutoFit/>
          </a:bodyPr>
          <a:lstStyle/>
          <a:p>
            <a:r>
              <a:rPr lang="fr-FR" sz="2800" b="1" dirty="0">
                <a:latin typeface="Times New Roman" panose="02020603050405020304" pitchFamily="18" charset="0"/>
                <a:cs typeface="Times New Roman" panose="02020603050405020304" pitchFamily="18" charset="0"/>
              </a:rPr>
              <a:t>Performances du modèle </a:t>
            </a:r>
            <a:r>
              <a:rPr lang="fr-FR" sz="2800" b="1" dirty="0" err="1">
                <a:latin typeface="Times New Roman" panose="02020603050405020304" pitchFamily="18" charset="0"/>
                <a:cs typeface="Times New Roman" panose="02020603050405020304" pitchFamily="18" charset="0"/>
              </a:rPr>
              <a:t>XGBoost</a:t>
            </a:r>
            <a:endParaRPr lang="fr-FR" sz="2800" b="1" dirty="0">
              <a:latin typeface="Times New Roman" panose="02020603050405020304" pitchFamily="18" charset="0"/>
              <a:cs typeface="Times New Roman" panose="02020603050405020304" pitchFamily="18" charset="0"/>
            </a:endParaRPr>
          </a:p>
        </p:txBody>
      </p:sp>
      <p:graphicFrame>
        <p:nvGraphicFramePr>
          <p:cNvPr id="6" name="Table 5">
            <a:extLst>
              <a:ext uri="{FF2B5EF4-FFF2-40B4-BE49-F238E27FC236}">
                <a16:creationId xmlns:a16="http://schemas.microsoft.com/office/drawing/2014/main" id="{304C7293-A7CD-2AF1-9F4E-39CAF1DFCCBF}"/>
              </a:ext>
            </a:extLst>
          </p:cNvPr>
          <p:cNvGraphicFramePr>
            <a:graphicFrameLocks noGrp="1"/>
          </p:cNvGraphicFramePr>
          <p:nvPr>
            <p:extLst>
              <p:ext uri="{D42A27DB-BD31-4B8C-83A1-F6EECF244321}">
                <p14:modId xmlns:p14="http://schemas.microsoft.com/office/powerpoint/2010/main" val="738327345"/>
              </p:ext>
            </p:extLst>
          </p:nvPr>
        </p:nvGraphicFramePr>
        <p:xfrm>
          <a:off x="1799750" y="1314756"/>
          <a:ext cx="8304276" cy="2506496"/>
        </p:xfrm>
        <a:graphic>
          <a:graphicData uri="http://schemas.openxmlformats.org/drawingml/2006/table">
            <a:tbl>
              <a:tblPr firstRow="1" firstCol="1" bandRow="1">
                <a:tableStyleId>{00A15C55-8517-42AA-B614-E9B94910E393}</a:tableStyleId>
              </a:tblPr>
              <a:tblGrid>
                <a:gridCol w="4152138">
                  <a:extLst>
                    <a:ext uri="{9D8B030D-6E8A-4147-A177-3AD203B41FA5}">
                      <a16:colId xmlns:a16="http://schemas.microsoft.com/office/drawing/2014/main" val="2623314390"/>
                    </a:ext>
                  </a:extLst>
                </a:gridCol>
                <a:gridCol w="4152138">
                  <a:extLst>
                    <a:ext uri="{9D8B030D-6E8A-4147-A177-3AD203B41FA5}">
                      <a16:colId xmlns:a16="http://schemas.microsoft.com/office/drawing/2014/main" val="4471639"/>
                    </a:ext>
                  </a:extLst>
                </a:gridCol>
              </a:tblGrid>
              <a:tr h="626624">
                <a:tc>
                  <a:txBody>
                    <a:bodyPr/>
                    <a:lstStyle/>
                    <a:p>
                      <a:pPr algn="ctr">
                        <a:lnSpc>
                          <a:spcPct val="115000"/>
                        </a:lnSpc>
                        <a:spcAft>
                          <a:spcPts val="800"/>
                        </a:spcAft>
                        <a:buNone/>
                      </a:pPr>
                      <a:r>
                        <a:rPr lang="fr-FR" dirty="0"/>
                        <a:t>Indicateurs d’évaluation</a:t>
                      </a:r>
                      <a:endParaRPr lang="fr-FR" sz="1800" kern="100" dirty="0">
                        <a:effectLst/>
                        <a:latin typeface="Times New Roman" panose="02020603050405020304" pitchFamily="18" charset="0"/>
                        <a:ea typeface="Aptos" panose="020B000402020202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buNone/>
                      </a:pPr>
                      <a:r>
                        <a:rPr lang="fr-FR" sz="1800" kern="100">
                          <a:effectLst/>
                        </a:rPr>
                        <a:t>Value</a:t>
                      </a:r>
                      <a:endParaRPr lang="fr-FR" sz="1800" kern="100">
                        <a:effectLst/>
                        <a:latin typeface="Times New Roman" panose="02020603050405020304" pitchFamily="18"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092191245"/>
                  </a:ext>
                </a:extLst>
              </a:tr>
              <a:tr h="626624">
                <a:tc>
                  <a:txBody>
                    <a:bodyPr/>
                    <a:lstStyle/>
                    <a:p>
                      <a:pPr algn="ctr">
                        <a:lnSpc>
                          <a:spcPct val="115000"/>
                        </a:lnSpc>
                        <a:spcAft>
                          <a:spcPts val="800"/>
                        </a:spcAft>
                        <a:buNone/>
                      </a:pPr>
                      <a:r>
                        <a:rPr lang="fr-FR" sz="1800" kern="100" dirty="0">
                          <a:effectLst/>
                        </a:rPr>
                        <a:t>R-</a:t>
                      </a:r>
                      <a:r>
                        <a:rPr lang="fr-FR" sz="1800" kern="100" dirty="0" err="1">
                          <a:effectLst/>
                        </a:rPr>
                        <a:t>squared</a:t>
                      </a:r>
                      <a:r>
                        <a:rPr lang="fr-FR" sz="1800" kern="100" dirty="0">
                          <a:effectLst/>
                        </a:rPr>
                        <a:t> (R²)</a:t>
                      </a:r>
                      <a:endParaRPr lang="fr-FR" sz="1800" kern="100" dirty="0">
                        <a:effectLst/>
                        <a:latin typeface="Times New Roman" panose="02020603050405020304" pitchFamily="18" charset="0"/>
                        <a:ea typeface="Aptos" panose="020B000402020202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buNone/>
                      </a:pPr>
                      <a:r>
                        <a:rPr lang="fr-FR" sz="1800" kern="100">
                          <a:effectLst/>
                        </a:rPr>
                        <a:t>0.998</a:t>
                      </a:r>
                      <a:endParaRPr lang="fr-FR" sz="1800" kern="100">
                        <a:effectLst/>
                        <a:latin typeface="Times New Roman" panose="02020603050405020304" pitchFamily="18"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55728372"/>
                  </a:ext>
                </a:extLst>
              </a:tr>
              <a:tr h="626624">
                <a:tc>
                  <a:txBody>
                    <a:bodyPr/>
                    <a:lstStyle/>
                    <a:p>
                      <a:pPr algn="ctr">
                        <a:lnSpc>
                          <a:spcPct val="115000"/>
                        </a:lnSpc>
                        <a:spcAft>
                          <a:spcPts val="800"/>
                        </a:spcAft>
                        <a:buNone/>
                      </a:pPr>
                      <a:r>
                        <a:rPr lang="en-US" sz="1800" kern="100" dirty="0" err="1">
                          <a:effectLst/>
                        </a:rPr>
                        <a:t>Erreur</a:t>
                      </a:r>
                      <a:r>
                        <a:rPr lang="en-US" sz="1800" kern="100" dirty="0">
                          <a:effectLst/>
                        </a:rPr>
                        <a:t> </a:t>
                      </a:r>
                      <a:r>
                        <a:rPr lang="en-US" sz="1800" kern="100" dirty="0" err="1">
                          <a:effectLst/>
                        </a:rPr>
                        <a:t>quadratique</a:t>
                      </a:r>
                      <a:r>
                        <a:rPr lang="en-US" sz="1800" kern="100" dirty="0">
                          <a:effectLst/>
                        </a:rPr>
                        <a:t> </a:t>
                      </a:r>
                      <a:r>
                        <a:rPr lang="en-US" sz="1800" kern="100" dirty="0" err="1">
                          <a:effectLst/>
                        </a:rPr>
                        <a:t>moyenne</a:t>
                      </a:r>
                      <a:r>
                        <a:rPr lang="en-US" sz="1800" kern="100" dirty="0">
                          <a:effectLst/>
                        </a:rPr>
                        <a:t> (RMSE)</a:t>
                      </a:r>
                      <a:endParaRPr lang="fr-FR" sz="1800" kern="100" dirty="0">
                        <a:effectLst/>
                        <a:latin typeface="Times New Roman" panose="02020603050405020304" pitchFamily="18" charset="0"/>
                        <a:ea typeface="Aptos" panose="020B000402020202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buNone/>
                      </a:pPr>
                      <a:r>
                        <a:rPr lang="fr-FR" sz="1800" kern="100">
                          <a:effectLst/>
                        </a:rPr>
                        <a:t>4.85</a:t>
                      </a:r>
                      <a:endParaRPr lang="fr-FR" sz="1800" kern="100">
                        <a:effectLst/>
                        <a:latin typeface="Times New Roman" panose="02020603050405020304" pitchFamily="18"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63469076"/>
                  </a:ext>
                </a:extLst>
              </a:tr>
              <a:tr h="626624">
                <a:tc>
                  <a:txBody>
                    <a:bodyPr/>
                    <a:lstStyle/>
                    <a:p>
                      <a:pPr algn="ctr">
                        <a:lnSpc>
                          <a:spcPct val="115000"/>
                        </a:lnSpc>
                        <a:spcAft>
                          <a:spcPts val="800"/>
                        </a:spcAft>
                        <a:buNone/>
                      </a:pPr>
                      <a:r>
                        <a:rPr lang="fr-FR" sz="1800" kern="100" dirty="0">
                          <a:effectLst/>
                        </a:rPr>
                        <a:t>Erreur absolue moyenne (MAE)</a:t>
                      </a:r>
                      <a:endParaRPr lang="fr-FR" sz="1800" kern="100" dirty="0">
                        <a:effectLst/>
                        <a:latin typeface="Times New Roman" panose="02020603050405020304" pitchFamily="18" charset="0"/>
                        <a:ea typeface="Aptos" panose="020B000402020202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buNone/>
                      </a:pPr>
                      <a:r>
                        <a:rPr lang="fr-FR" sz="1800" kern="100" dirty="0">
                          <a:effectLst/>
                        </a:rPr>
                        <a:t>3.71</a:t>
                      </a:r>
                      <a:endParaRPr lang="fr-FR" sz="1800" kern="100" dirty="0">
                        <a:effectLst/>
                        <a:latin typeface="Times New Roman" panose="02020603050405020304" pitchFamily="18"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273150708"/>
                  </a:ext>
                </a:extLst>
              </a:tr>
            </a:tbl>
          </a:graphicData>
        </a:graphic>
      </p:graphicFrame>
      <p:sp>
        <p:nvSpPr>
          <p:cNvPr id="8" name="TextBox 7">
            <a:extLst>
              <a:ext uri="{FF2B5EF4-FFF2-40B4-BE49-F238E27FC236}">
                <a16:creationId xmlns:a16="http://schemas.microsoft.com/office/drawing/2014/main" id="{E6368AFF-FDE0-85EC-BE74-2CEF89E2D51C}"/>
              </a:ext>
            </a:extLst>
          </p:cNvPr>
          <p:cNvSpPr txBox="1"/>
          <p:nvPr/>
        </p:nvSpPr>
        <p:spPr>
          <a:xfrm>
            <a:off x="829056" y="4550306"/>
            <a:ext cx="10533888" cy="1631216"/>
          </a:xfrm>
          <a:prstGeom prst="rect">
            <a:avLst/>
          </a:prstGeom>
          <a:noFill/>
        </p:spPr>
        <p:txBody>
          <a:bodyPr wrap="square">
            <a:spAutoFit/>
          </a:bodyPr>
          <a:lstStyle/>
          <a:p>
            <a:r>
              <a:rPr lang="fr-FR" sz="2000" dirty="0">
                <a:latin typeface="Times New Roman" panose="02020603050405020304" pitchFamily="18" charset="0"/>
                <a:cs typeface="Times New Roman" panose="02020603050405020304" pitchFamily="18" charset="0"/>
              </a:rPr>
              <a:t>Le modèle </a:t>
            </a:r>
            <a:r>
              <a:rPr lang="fr-FR" sz="2000" dirty="0" err="1">
                <a:latin typeface="Times New Roman" panose="02020603050405020304" pitchFamily="18" charset="0"/>
                <a:cs typeface="Times New Roman" panose="02020603050405020304" pitchFamily="18" charset="0"/>
              </a:rPr>
              <a:t>XGBoost</a:t>
            </a:r>
            <a:r>
              <a:rPr lang="fr-FR" sz="2000" dirty="0">
                <a:latin typeface="Times New Roman" panose="02020603050405020304" pitchFamily="18" charset="0"/>
                <a:cs typeface="Times New Roman" panose="02020603050405020304" pitchFamily="18" charset="0"/>
              </a:rPr>
              <a:t> obtient les meilleures performances, avec la valeur de R² la plus élevée (0,998) et les mesures d’erreur les plus faibles (RMSE = 4,85 ; MAE = 3,71).</a:t>
            </a:r>
          </a:p>
          <a:p>
            <a:br>
              <a:rPr lang="fr-FR" sz="2000" dirty="0">
                <a:latin typeface="Times New Roman" panose="02020603050405020304" pitchFamily="18" charset="0"/>
                <a:cs typeface="Times New Roman" panose="02020603050405020304" pitchFamily="18" charset="0"/>
              </a:rPr>
            </a:br>
            <a:r>
              <a:rPr lang="fr-FR" sz="2000" dirty="0">
                <a:latin typeface="Times New Roman" panose="02020603050405020304" pitchFamily="18" charset="0"/>
                <a:cs typeface="Times New Roman" panose="02020603050405020304" pitchFamily="18" charset="0"/>
              </a:rPr>
              <a:t>Le modèle démontre une excellente précision prédictive et une grande robustesse, même avec un jeu de données relativement réduit.</a:t>
            </a:r>
          </a:p>
        </p:txBody>
      </p:sp>
    </p:spTree>
    <p:extLst>
      <p:ext uri="{BB962C8B-B14F-4D97-AF65-F5344CB8AC3E}">
        <p14:creationId xmlns:p14="http://schemas.microsoft.com/office/powerpoint/2010/main" val="35954128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chemeClr val="accent4">
                <a:lumMod val="40000"/>
                <a:lumOff val="60000"/>
              </a:schemeClr>
            </a:gs>
            <a:gs pos="51000">
              <a:schemeClr val="bg1"/>
            </a:gs>
            <a:gs pos="20000">
              <a:schemeClr val="accent4">
                <a:lumMod val="20000"/>
                <a:lumOff val="80000"/>
              </a:schemeClr>
            </a:gs>
          </a:gsLst>
          <a:lin ang="5400000" scaled="1"/>
        </a:gradFill>
        <a:effectLst/>
      </p:bgPr>
    </p:bg>
    <p:spTree>
      <p:nvGrpSpPr>
        <p:cNvPr id="1" name="">
          <a:extLst>
            <a:ext uri="{FF2B5EF4-FFF2-40B4-BE49-F238E27FC236}">
              <a16:creationId xmlns:a16="http://schemas.microsoft.com/office/drawing/2014/main" id="{DE360C6E-9E83-3518-C673-23108B610E0A}"/>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A58F487A-23D5-FAE2-6646-DFA81B194CF6}"/>
              </a:ext>
            </a:extLst>
          </p:cNvPr>
          <p:cNvSpPr txBox="1"/>
          <p:nvPr/>
        </p:nvSpPr>
        <p:spPr>
          <a:xfrm>
            <a:off x="3203447" y="76272"/>
            <a:ext cx="5785103" cy="523220"/>
          </a:xfrm>
          <a:prstGeom prst="rect">
            <a:avLst/>
          </a:prstGeom>
          <a:noFill/>
        </p:spPr>
        <p:txBody>
          <a:bodyPr wrap="square">
            <a:spAutoFit/>
          </a:bodyPr>
          <a:lstStyle/>
          <a:p>
            <a:pPr>
              <a:buNone/>
            </a:pPr>
            <a:r>
              <a:rPr lang="fr-FR" sz="2800" b="1" dirty="0">
                <a:latin typeface="Times New Roman" panose="02020603050405020304" pitchFamily="18" charset="0"/>
                <a:cs typeface="Times New Roman" panose="02020603050405020304" pitchFamily="18" charset="0"/>
              </a:rPr>
              <a:t>Importance des variables (</a:t>
            </a:r>
            <a:r>
              <a:rPr lang="fr-FR" sz="2800" b="1" dirty="0" err="1">
                <a:latin typeface="Times New Roman" panose="02020603050405020304" pitchFamily="18" charset="0"/>
                <a:cs typeface="Times New Roman" panose="02020603050405020304" pitchFamily="18" charset="0"/>
              </a:rPr>
              <a:t>XGBoost</a:t>
            </a:r>
            <a:r>
              <a:rPr lang="fr-FR" sz="2800" b="1" dirty="0">
                <a:latin typeface="Times New Roman" panose="02020603050405020304" pitchFamily="18" charset="0"/>
                <a:cs typeface="Times New Roman" panose="02020603050405020304" pitchFamily="18" charset="0"/>
              </a:rPr>
              <a:t>)</a:t>
            </a:r>
            <a:endParaRPr lang="fr-FR" sz="2800" dirty="0">
              <a:latin typeface="Times New Roman" panose="02020603050405020304" pitchFamily="18" charset="0"/>
              <a:cs typeface="Times New Roman" panose="02020603050405020304" pitchFamily="18" charset="0"/>
            </a:endParaRPr>
          </a:p>
        </p:txBody>
      </p:sp>
      <p:pic>
        <p:nvPicPr>
          <p:cNvPr id="4" name="Image 2">
            <a:extLst>
              <a:ext uri="{FF2B5EF4-FFF2-40B4-BE49-F238E27FC236}">
                <a16:creationId xmlns:a16="http://schemas.microsoft.com/office/drawing/2014/main" id="{7216CB16-C1F1-E8F0-CB46-967B3ACE3B15}"/>
              </a:ext>
            </a:extLst>
          </p:cNvPr>
          <p:cNvPicPr>
            <a:picLocks noChangeAspect="1"/>
          </p:cNvPicPr>
          <p:nvPr/>
        </p:nvPicPr>
        <p:blipFill>
          <a:blip r:embed="rId2" cstate="print">
            <a:extLst>
              <a:ext uri="{28A0092B-C50C-407E-A947-70E740481C1C}">
                <a14:useLocalDpi xmlns:a14="http://schemas.microsoft.com/office/drawing/2010/main" val="0"/>
              </a:ext>
            </a:extLst>
          </a:blip>
          <a:srcRect l="5571" t="12960" r="2228" b="6569"/>
          <a:stretch>
            <a:fillRect/>
          </a:stretch>
        </p:blipFill>
        <p:spPr bwMode="auto">
          <a:xfrm>
            <a:off x="609600" y="864275"/>
            <a:ext cx="10972799" cy="2862322"/>
          </a:xfrm>
          <a:prstGeom prst="rect">
            <a:avLst/>
          </a:prstGeom>
          <a:noFill/>
          <a:ln>
            <a:noFill/>
          </a:ln>
        </p:spPr>
      </p:pic>
      <p:sp>
        <p:nvSpPr>
          <p:cNvPr id="6" name="TextBox 5">
            <a:extLst>
              <a:ext uri="{FF2B5EF4-FFF2-40B4-BE49-F238E27FC236}">
                <a16:creationId xmlns:a16="http://schemas.microsoft.com/office/drawing/2014/main" id="{6C2A4CD7-B58D-95BC-E3F4-A3A93241B028}"/>
              </a:ext>
            </a:extLst>
          </p:cNvPr>
          <p:cNvSpPr txBox="1"/>
          <p:nvPr/>
        </p:nvSpPr>
        <p:spPr>
          <a:xfrm>
            <a:off x="219455" y="3825995"/>
            <a:ext cx="11362944" cy="2862322"/>
          </a:xfrm>
          <a:prstGeom prst="rect">
            <a:avLst/>
          </a:prstGeom>
          <a:noFill/>
        </p:spPr>
        <p:txBody>
          <a:bodyPr wrap="square">
            <a:spAutoFit/>
          </a:bodyPr>
          <a:lstStyle/>
          <a:p>
            <a:pPr algn="just">
              <a:buNone/>
            </a:pPr>
            <a:r>
              <a:rPr lang="fr-FR" sz="2000" dirty="0">
                <a:latin typeface="Times New Roman" panose="02020603050405020304" pitchFamily="18" charset="0"/>
                <a:cs typeface="Times New Roman" panose="02020603050405020304" pitchFamily="18" charset="0"/>
              </a:rPr>
              <a:t>Le graphique de l’importance des variables généré par </a:t>
            </a:r>
            <a:r>
              <a:rPr lang="fr-FR" sz="2000" dirty="0" err="1">
                <a:latin typeface="Times New Roman" panose="02020603050405020304" pitchFamily="18" charset="0"/>
                <a:cs typeface="Times New Roman" panose="02020603050405020304" pitchFamily="18" charset="0"/>
              </a:rPr>
              <a:t>XGBoost</a:t>
            </a:r>
            <a:r>
              <a:rPr lang="fr-FR" sz="2000" dirty="0">
                <a:latin typeface="Times New Roman" panose="02020603050405020304" pitchFamily="18" charset="0"/>
                <a:cs typeface="Times New Roman" panose="02020603050405020304" pitchFamily="18" charset="0"/>
              </a:rPr>
              <a:t> permet de comprendre la contribution relative de chaque prédicteur. La variable la plus influente est les émissions de CO₂ du secteur des transports, qui présente le gain le plus élevé dans la réduction de l’erreur de prédiction, suggérant que la pollution liée aux transports a une relation forte et directe avec les dépenses de santé.</a:t>
            </a:r>
          </a:p>
          <a:p>
            <a:pPr algn="just">
              <a:buNone/>
            </a:pPr>
            <a:r>
              <a:rPr lang="fr-FR" sz="2000" dirty="0">
                <a:latin typeface="Times New Roman" panose="02020603050405020304" pitchFamily="18" charset="0"/>
                <a:cs typeface="Times New Roman" panose="02020603050405020304" pitchFamily="18" charset="0"/>
              </a:rPr>
              <a:t>Les émissions de CO₂ de l’industrie et de l’énergie jouent également un rôle significatif, indiquant que la pollution provenant des secteurs de la production et de la production d’électricité a un impact mesurable sur les dépenses de santé. Le PIB par habitant, bien qu’étant généralement associé à l’investissement en santé publique, occupe un rang inférieur en termes d’importance prédictive. Enfin, les émissions de CO₂ du secteur agricole contribuent le moins.</a:t>
            </a:r>
          </a:p>
        </p:txBody>
      </p:sp>
    </p:spTree>
    <p:extLst>
      <p:ext uri="{BB962C8B-B14F-4D97-AF65-F5344CB8AC3E}">
        <p14:creationId xmlns:p14="http://schemas.microsoft.com/office/powerpoint/2010/main" val="2817151045"/>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331</TotalTime>
  <Words>1483</Words>
  <Application>Microsoft Office PowerPoint</Application>
  <PresentationFormat>Widescreen</PresentationFormat>
  <Paragraphs>82</Paragraphs>
  <Slides>14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Aptos</vt:lpstr>
      <vt:lpstr>Arial</vt:lpstr>
      <vt:lpstr>Times New Roman</vt:lpstr>
      <vt:lpstr>Trebuchet MS</vt:lpstr>
      <vt:lpstr>Wingdings</vt:lpstr>
      <vt:lpstr>Wingdings 3</vt:lpstr>
      <vt:lpstr>Facet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fatimazahratourdi@gmail.com</dc:creator>
  <cp:lastModifiedBy>LENOVO</cp:lastModifiedBy>
  <cp:revision>24</cp:revision>
  <dcterms:created xsi:type="dcterms:W3CDTF">2025-10-14T14:49:45Z</dcterms:created>
  <dcterms:modified xsi:type="dcterms:W3CDTF">2025-10-16T20:46:43Z</dcterms:modified>
</cp:coreProperties>
</file>